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handoutMasterIdLst>
    <p:handoutMasterId r:id="rId21"/>
  </p:handoutMasterIdLst>
  <p:sldIdLst>
    <p:sldId id="273" r:id="rId2"/>
    <p:sldId id="296" r:id="rId3"/>
    <p:sldId id="278" r:id="rId4"/>
    <p:sldId id="277" r:id="rId5"/>
    <p:sldId id="280" r:id="rId6"/>
    <p:sldId id="281" r:id="rId7"/>
    <p:sldId id="282" r:id="rId8"/>
    <p:sldId id="292" r:id="rId9"/>
    <p:sldId id="286" r:id="rId10"/>
    <p:sldId id="283" r:id="rId11"/>
    <p:sldId id="284" r:id="rId12"/>
    <p:sldId id="288" r:id="rId13"/>
    <p:sldId id="290" r:id="rId14"/>
    <p:sldId id="289" r:id="rId15"/>
    <p:sldId id="294" r:id="rId16"/>
    <p:sldId id="267" r:id="rId17"/>
    <p:sldId id="295" r:id="rId18"/>
    <p:sldId id="269" r:id="rId19"/>
    <p:sldId id="29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50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75EF"/>
    <a:srgbClr val="E6E6E6"/>
    <a:srgbClr val="182B4C"/>
    <a:srgbClr val="091F7B"/>
    <a:srgbClr val="2C4D88"/>
    <a:srgbClr val="375FA7"/>
    <a:srgbClr val="243E6E"/>
    <a:srgbClr val="150737"/>
    <a:srgbClr val="1A2E52"/>
    <a:srgbClr val="D3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1026"/>
        <p:guide pos="506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0DA1017-E8B8-4D2A-82CC-CE090BC8AA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F9F33E-B08C-46E3-B13C-3B1BEBF969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4A0DD-4000-41F8-8B73-F6941337515A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70078D-6B36-4848-BD4F-80ED8B8D8C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CBD724-AC61-4F87-AF18-A11DEFC407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659EC-655E-44AD-B5BC-841C5111D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216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E9F90C-2E79-4267-9EDF-35366BFF2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69DAC3-0B21-4330-8B49-9B79B387F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339D15-2F3A-43DD-B9C6-CDF003FDC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C196-560C-4995-8B78-A24C2118D152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E46F05-682E-4334-A0EC-B846B4E24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E2A254-BE9A-40F4-AA36-DCE6EFDC9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772EF-0299-4224-902E-19B71D3B7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02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D78FA-3817-4604-A09E-51F6EBF00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9BEFD7-3CFB-4A73-8ABC-89189A336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4AB5E8-1DC7-42F8-B3FF-86B9F4517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C196-560C-4995-8B78-A24C2118D152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6122D-0050-4978-B91C-FD5D0D347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DD137-55C8-4E0C-AA4C-541AE828F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772EF-0299-4224-902E-19B71D3B7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030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B20E2C-2072-49EB-920F-B2F2702351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B736F5-4728-4813-B36C-33C716B2F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B2F494-D751-4BBB-8D64-356B7735C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C196-560C-4995-8B78-A24C2118D152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04679-4D5E-4295-BF3C-15F34E135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69A2FD-14CC-4CFC-80F7-012107A7F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772EF-0299-4224-902E-19B71D3B7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2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CFDAF-659F-44F4-A2D4-95B3E3F8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9D68C-8CBE-4CAA-AC48-85D37405F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73E453-D1E7-4931-9C33-40353043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C196-560C-4995-8B78-A24C2118D152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407793-14FC-4A4D-8981-DB0B41EEE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5EC630-3D5B-4BB1-BF51-091E779CE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772EF-0299-4224-902E-19B71D3B7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040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A8470-71DE-4513-9E6D-63559544D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98F19F-1FFF-4F31-BAA4-2979712F4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9FE948-B16B-45A1-8686-C84DB80BB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C196-560C-4995-8B78-A24C2118D152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F7FD41-AD10-4A9D-A067-50627D4B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9B63E2-6C83-46B6-933A-0201BB12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772EF-0299-4224-902E-19B71D3B7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92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7B725-7AB1-465A-96D6-75D617E5F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CD8B21-B880-477A-8E19-F0B03E1A4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2E25E-0D8C-4E9C-AAFC-415AB2498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06CFAF-7880-42F3-9E91-18851C6AB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C196-560C-4995-8B78-A24C2118D152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E3908F-B55F-4F96-9A78-49771D499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F1453E-06C2-4685-A2C2-3304D8666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772EF-0299-4224-902E-19B71D3B7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9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1770A-649A-4948-BF5A-E03554FF8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00D31E-231E-4DA0-A58D-0144CED6A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8597E4-33E1-42AF-9492-7B21BE200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2473D2-5673-44C6-8B73-5229190EC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55EA26-31CC-48E5-B7B4-BD02A875E7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92C3D2-A6C7-41BA-A9F8-15475A7A6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C196-560C-4995-8B78-A24C2118D152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32C0DB-33C7-4D33-8B3D-8F9F3C6C5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AACB35-D51F-441E-B765-F3C5A777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772EF-0299-4224-902E-19B71D3B7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461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05E52-D51F-4AE3-8F50-9E33A0E3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2AC263-6F48-4A21-A932-01225BC3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C196-560C-4995-8B78-A24C2118D152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B684E8-90FD-460F-89F9-D42769AEA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59DA90-56AF-48F7-9C5A-766E72FAC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772EF-0299-4224-902E-19B71D3B7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339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548FB8-DA59-4DE0-BF74-C49420B2D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C196-560C-4995-8B78-A24C2118D152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55AA1D-B399-42DA-A272-E1385796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3A5DFA-4CF4-44A7-9BF7-C1A66BE5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772EF-0299-4224-902E-19B71D3B7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607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FD260-C6CA-429E-8CB9-CA7A53BF6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509994-F023-4507-A1B0-565FFEC3F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A9B401-269E-4D7A-A20D-BC481CE5D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B9F91E-B304-463E-8252-8A9CA84C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C196-560C-4995-8B78-A24C2118D152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DEB7C2-7D52-4F8E-9B8A-667FF0A38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3C58FB-9B9D-4DAD-BAA4-B6640E80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772EF-0299-4224-902E-19B71D3B7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72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ABEC7-8B75-4748-A679-3B7098264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6FDBF0-193B-41F3-BC1B-F041E33300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F8873A-0720-44A7-8B4C-9B50BAD05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CA5B2C-6811-41C2-A94A-FE33429E2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C196-560C-4995-8B78-A24C2118D152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6E66D5-9159-41F4-84D8-85643FC5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A08B24-8020-45A3-9337-139AE1775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772EF-0299-4224-902E-19B71D3B7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097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E06CBE-51CB-451B-808C-BB20F6D4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FD6E28-936F-4E5C-8363-A5CB2E3A1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CC348F-C61B-44BD-915E-2EDADC79E9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AC196-560C-4995-8B78-A24C2118D152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A33469-909A-49F0-9B09-815EE29D3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743F60-7DC2-4B76-87FF-3260919E5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772EF-0299-4224-902E-19B71D3B7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39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mp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89000"/>
                <a:alpha val="97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E7BCF8-FCC9-4688-A1DB-8F51C9BB2C9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A4F58D-3658-4270-BFEA-4F0DE6C6FE4D}"/>
                </a:ext>
              </a:extLst>
            </p:cNvPr>
            <p:cNvGrpSpPr/>
            <p:nvPr/>
          </p:nvGrpSpPr>
          <p:grpSpPr>
            <a:xfrm>
              <a:off x="127518" y="130630"/>
              <a:ext cx="11902749" cy="6596740"/>
              <a:chOff x="127518" y="130630"/>
              <a:chExt cx="11902749" cy="659674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82FF28E-87CD-461E-A5C9-1D35341F6C68}"/>
                  </a:ext>
                </a:extLst>
              </p:cNvPr>
              <p:cNvSpPr/>
              <p:nvPr/>
            </p:nvSpPr>
            <p:spPr>
              <a:xfrm>
                <a:off x="214604" y="130630"/>
                <a:ext cx="11747241" cy="1772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FF254FF-EC19-441E-BDEC-1A7801FE8C3B}"/>
                  </a:ext>
                </a:extLst>
              </p:cNvPr>
              <p:cNvSpPr/>
              <p:nvPr/>
            </p:nvSpPr>
            <p:spPr>
              <a:xfrm>
                <a:off x="214603" y="6550088"/>
                <a:ext cx="11747241" cy="1772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728FCBD-E770-4603-8979-7A7A46F95FB3}"/>
                  </a:ext>
                </a:extLst>
              </p:cNvPr>
              <p:cNvSpPr/>
              <p:nvPr/>
            </p:nvSpPr>
            <p:spPr>
              <a:xfrm>
                <a:off x="127518" y="130630"/>
                <a:ext cx="205274" cy="65967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2FA4321-A7B3-42F2-9999-4991F463DCDF}"/>
                  </a:ext>
                </a:extLst>
              </p:cNvPr>
              <p:cNvSpPr/>
              <p:nvPr/>
            </p:nvSpPr>
            <p:spPr>
              <a:xfrm>
                <a:off x="11824993" y="130630"/>
                <a:ext cx="205274" cy="65967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20155A3-753C-4B64-9B5B-B9FA756E3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5706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2BCF0A-7DDA-45A2-A60C-C13435C0B40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91F7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A5CA30-0AFA-46DA-9FC8-4B1F8A582E88}"/>
              </a:ext>
            </a:extLst>
          </p:cNvPr>
          <p:cNvGrpSpPr/>
          <p:nvPr/>
        </p:nvGrpSpPr>
        <p:grpSpPr>
          <a:xfrm>
            <a:off x="127518" y="130630"/>
            <a:ext cx="11902749" cy="6596740"/>
            <a:chOff x="127518" y="130630"/>
            <a:chExt cx="11902749" cy="659674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1EFBFA5-3218-4322-ABD6-A118D7B513CD}"/>
                </a:ext>
              </a:extLst>
            </p:cNvPr>
            <p:cNvSpPr/>
            <p:nvPr/>
          </p:nvSpPr>
          <p:spPr>
            <a:xfrm>
              <a:off x="214604" y="130630"/>
              <a:ext cx="11747241" cy="177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E1A0B7-947F-4B05-91AB-9042BC6DEA17}"/>
                </a:ext>
              </a:extLst>
            </p:cNvPr>
            <p:cNvSpPr/>
            <p:nvPr/>
          </p:nvSpPr>
          <p:spPr>
            <a:xfrm>
              <a:off x="214603" y="6550088"/>
              <a:ext cx="11747241" cy="177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05F2EB-E381-47AC-A2E3-44F68C103174}"/>
                </a:ext>
              </a:extLst>
            </p:cNvPr>
            <p:cNvSpPr/>
            <p:nvPr/>
          </p:nvSpPr>
          <p:spPr>
            <a:xfrm>
              <a:off x="127518" y="130630"/>
              <a:ext cx="205274" cy="6596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BA407C1-84A0-41A7-BB98-1BD9D50B8A5D}"/>
                </a:ext>
              </a:extLst>
            </p:cNvPr>
            <p:cNvSpPr/>
            <p:nvPr/>
          </p:nvSpPr>
          <p:spPr>
            <a:xfrm>
              <a:off x="11824993" y="130630"/>
              <a:ext cx="205274" cy="6596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" name="제목 8">
            <a:extLst>
              <a:ext uri="{FF2B5EF4-FFF2-40B4-BE49-F238E27FC236}">
                <a16:creationId xmlns:a16="http://schemas.microsoft.com/office/drawing/2014/main" id="{77E18535-3DF7-4138-A1B4-3E88D4B3A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28" y="1716056"/>
            <a:ext cx="8273143" cy="1187387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호텔신라 </a:t>
            </a:r>
            <a:r>
              <a:rPr lang="en-US" altLang="ko-KR" sz="3200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#</a:t>
            </a:r>
            <a:r>
              <a:rPr lang="ko-KR" altLang="en-US" sz="3200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여행관련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C9890B-B11B-474E-94B9-E7B5963128A1}"/>
              </a:ext>
            </a:extLst>
          </p:cNvPr>
          <p:cNvSpPr/>
          <p:nvPr/>
        </p:nvSpPr>
        <p:spPr>
          <a:xfrm>
            <a:off x="3946849" y="3051110"/>
            <a:ext cx="408680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965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21BF9C31-5177-4267-8679-DABDB6F3ED3E}"/>
              </a:ext>
            </a:extLst>
          </p:cNvPr>
          <p:cNvGrpSpPr/>
          <p:nvPr/>
        </p:nvGrpSpPr>
        <p:grpSpPr>
          <a:xfrm>
            <a:off x="5545600" y="1036447"/>
            <a:ext cx="6378911" cy="4565172"/>
            <a:chOff x="299247" y="713800"/>
            <a:chExt cx="6378911" cy="456517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E09E48B-F74A-4C64-B107-CC1482EA64E2}"/>
                </a:ext>
              </a:extLst>
            </p:cNvPr>
            <p:cNvGrpSpPr/>
            <p:nvPr/>
          </p:nvGrpSpPr>
          <p:grpSpPr>
            <a:xfrm>
              <a:off x="299247" y="1407316"/>
              <a:ext cx="5275693" cy="3871656"/>
              <a:chOff x="519817" y="1470891"/>
              <a:chExt cx="5275693" cy="3871656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932A18C6-66A8-4C06-95E6-3C7CD191C70F}"/>
                  </a:ext>
                </a:extLst>
              </p:cNvPr>
              <p:cNvSpPr/>
              <p:nvPr/>
            </p:nvSpPr>
            <p:spPr>
              <a:xfrm>
                <a:off x="672148" y="1809445"/>
                <a:ext cx="188259" cy="2891119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9D04015A-D1C1-48E7-86D8-FF8E400F0A90}"/>
                  </a:ext>
                </a:extLst>
              </p:cNvPr>
              <p:cNvSpPr/>
              <p:nvPr/>
            </p:nvSpPr>
            <p:spPr>
              <a:xfrm>
                <a:off x="1065895" y="2723846"/>
                <a:ext cx="188259" cy="1976718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4D86E76A-7C8D-41C0-9C85-D971DC144A9A}"/>
                  </a:ext>
                </a:extLst>
              </p:cNvPr>
              <p:cNvSpPr/>
              <p:nvPr/>
            </p:nvSpPr>
            <p:spPr>
              <a:xfrm>
                <a:off x="1459643" y="4431622"/>
                <a:ext cx="188259" cy="268942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17511B37-FC7F-4DC6-BD28-D5C28DED9C9F}"/>
                  </a:ext>
                </a:extLst>
              </p:cNvPr>
              <p:cNvSpPr/>
              <p:nvPr/>
            </p:nvSpPr>
            <p:spPr>
              <a:xfrm>
                <a:off x="2390612" y="2038046"/>
                <a:ext cx="188259" cy="2662518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90D5088C-C1A4-4937-B816-97BDC310AC07}"/>
                  </a:ext>
                </a:extLst>
              </p:cNvPr>
              <p:cNvSpPr/>
              <p:nvPr/>
            </p:nvSpPr>
            <p:spPr>
              <a:xfrm>
                <a:off x="2788067" y="2979340"/>
                <a:ext cx="188259" cy="1721224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CDD00E3-3A56-4122-9BC9-35BAD7C99E1E}"/>
                  </a:ext>
                </a:extLst>
              </p:cNvPr>
              <p:cNvSpPr/>
              <p:nvPr/>
            </p:nvSpPr>
            <p:spPr>
              <a:xfrm>
                <a:off x="3185522" y="4081999"/>
                <a:ext cx="188259" cy="61856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6E5C31EE-71F1-4331-B0CD-B1AC5F7B55B8}"/>
                  </a:ext>
                </a:extLst>
              </p:cNvPr>
              <p:cNvSpPr/>
              <p:nvPr/>
            </p:nvSpPr>
            <p:spPr>
              <a:xfrm>
                <a:off x="4312105" y="2374222"/>
                <a:ext cx="188259" cy="2326342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929AEE9D-9C31-477A-8B04-890FB10D5223}"/>
                  </a:ext>
                </a:extLst>
              </p:cNvPr>
              <p:cNvSpPr/>
              <p:nvPr/>
            </p:nvSpPr>
            <p:spPr>
              <a:xfrm>
                <a:off x="4752917" y="3100364"/>
                <a:ext cx="188259" cy="160020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0311124E-B4EA-4E0B-96B4-D28F986A7971}"/>
                  </a:ext>
                </a:extLst>
              </p:cNvPr>
              <p:cNvSpPr/>
              <p:nvPr/>
            </p:nvSpPr>
            <p:spPr>
              <a:xfrm>
                <a:off x="5193730" y="3839952"/>
                <a:ext cx="188259" cy="860612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7D2B7A-7760-42D5-98FC-EE85D321A150}"/>
                  </a:ext>
                </a:extLst>
              </p:cNvPr>
              <p:cNvSpPr txBox="1"/>
              <p:nvPr/>
            </p:nvSpPr>
            <p:spPr>
              <a:xfrm>
                <a:off x="793675" y="4973215"/>
                <a:ext cx="7874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2015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A8861B-A513-4EC3-9957-662AB87F1D9C}"/>
                  </a:ext>
                </a:extLst>
              </p:cNvPr>
              <p:cNvSpPr txBox="1"/>
              <p:nvPr/>
            </p:nvSpPr>
            <p:spPr>
              <a:xfrm>
                <a:off x="2522508" y="4973215"/>
                <a:ext cx="7874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2016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088669-AA48-4F0B-A9A3-9086D9D22852}"/>
                  </a:ext>
                </a:extLst>
              </p:cNvPr>
              <p:cNvSpPr txBox="1"/>
              <p:nvPr/>
            </p:nvSpPr>
            <p:spPr>
              <a:xfrm>
                <a:off x="4500364" y="4973215"/>
                <a:ext cx="7874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2017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08B612-884C-4221-A68F-2031E4888315}"/>
                  </a:ext>
                </a:extLst>
              </p:cNvPr>
              <p:cNvSpPr txBox="1"/>
              <p:nvPr/>
            </p:nvSpPr>
            <p:spPr>
              <a:xfrm>
                <a:off x="519817" y="1470891"/>
                <a:ext cx="7091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51%</a:t>
                </a:r>
                <a:endParaRPr lang="ko-KR" altLang="en-US" sz="1600" dirty="0"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FA3B6A-46D8-41F7-B0A1-4BE38B50DEC4}"/>
                  </a:ext>
                </a:extLst>
              </p:cNvPr>
              <p:cNvSpPr txBox="1"/>
              <p:nvPr/>
            </p:nvSpPr>
            <p:spPr>
              <a:xfrm>
                <a:off x="2206784" y="1683593"/>
                <a:ext cx="7091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48%</a:t>
                </a:r>
                <a:endParaRPr lang="ko-KR" altLang="en-US" sz="1600" dirty="0"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3B8EB8D-0F48-4EA3-8A8E-7BBE6F3F2578}"/>
                  </a:ext>
                </a:extLst>
              </p:cNvPr>
              <p:cNvSpPr txBox="1"/>
              <p:nvPr/>
            </p:nvSpPr>
            <p:spPr>
              <a:xfrm>
                <a:off x="4172212" y="2038046"/>
                <a:ext cx="7091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42%</a:t>
                </a:r>
                <a:endParaRPr lang="ko-KR" altLang="en-US" sz="1600" dirty="0"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C994D1-C07F-490B-A9D3-5E9EF94437BF}"/>
                  </a:ext>
                </a:extLst>
              </p:cNvPr>
              <p:cNvSpPr txBox="1"/>
              <p:nvPr/>
            </p:nvSpPr>
            <p:spPr>
              <a:xfrm>
                <a:off x="926949" y="2373942"/>
                <a:ext cx="7091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28%</a:t>
                </a:r>
                <a:endParaRPr lang="ko-KR" altLang="en-US" sz="1600" dirty="0"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635691-9289-44E0-BE41-73E27ED3CE5F}"/>
                  </a:ext>
                </a:extLst>
              </p:cNvPr>
              <p:cNvSpPr txBox="1"/>
              <p:nvPr/>
            </p:nvSpPr>
            <p:spPr>
              <a:xfrm>
                <a:off x="1333513" y="4060038"/>
                <a:ext cx="5807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4%</a:t>
                </a:r>
                <a:endParaRPr lang="ko-KR" altLang="en-US" sz="16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33A5C5-4461-47FB-BB72-51F59E54E054}"/>
                  </a:ext>
                </a:extLst>
              </p:cNvPr>
              <p:cNvSpPr txBox="1"/>
              <p:nvPr/>
            </p:nvSpPr>
            <p:spPr>
              <a:xfrm>
                <a:off x="2644111" y="2651324"/>
                <a:ext cx="7091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25%</a:t>
                </a:r>
                <a:endParaRPr lang="ko-KR" altLang="en-US" sz="1600" dirty="0"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6BDDB1-F2CE-4AEE-A538-200555E30B6B}"/>
                  </a:ext>
                </a:extLst>
              </p:cNvPr>
              <p:cNvSpPr txBox="1"/>
              <p:nvPr/>
            </p:nvSpPr>
            <p:spPr>
              <a:xfrm>
                <a:off x="3062797" y="3721484"/>
                <a:ext cx="7091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8%</a:t>
                </a:r>
                <a:endParaRPr lang="ko-KR" altLang="en-US" sz="1600" dirty="0"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D989B1-BB02-43FB-A75F-7B4BB6ACE342}"/>
                  </a:ext>
                </a:extLst>
              </p:cNvPr>
              <p:cNvSpPr txBox="1"/>
              <p:nvPr/>
            </p:nvSpPr>
            <p:spPr>
              <a:xfrm>
                <a:off x="4599646" y="2778226"/>
                <a:ext cx="7091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24%</a:t>
                </a:r>
                <a:endParaRPr lang="ko-KR" altLang="en-US" sz="1600" dirty="0"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30EAB3-0007-49E9-99D7-31B44BD27BAD}"/>
                  </a:ext>
                </a:extLst>
              </p:cNvPr>
              <p:cNvSpPr txBox="1"/>
              <p:nvPr/>
            </p:nvSpPr>
            <p:spPr>
              <a:xfrm>
                <a:off x="5086383" y="3492855"/>
                <a:ext cx="7091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11%</a:t>
                </a:r>
                <a:endParaRPr lang="ko-KR" altLang="en-US" sz="1600" dirty="0"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78E15EF-5548-4671-B015-8A5DE1CD24D2}"/>
                </a:ext>
              </a:extLst>
            </p:cNvPr>
            <p:cNvGrpSpPr/>
            <p:nvPr/>
          </p:nvGrpSpPr>
          <p:grpSpPr>
            <a:xfrm>
              <a:off x="5446518" y="1526454"/>
              <a:ext cx="1231640" cy="1044514"/>
              <a:chOff x="5374433" y="1559812"/>
              <a:chExt cx="1231640" cy="1044514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50ED231A-214E-47A3-8696-DF8F99410F58}"/>
                  </a:ext>
                </a:extLst>
              </p:cNvPr>
              <p:cNvSpPr/>
              <p:nvPr/>
            </p:nvSpPr>
            <p:spPr>
              <a:xfrm>
                <a:off x="5374433" y="1603237"/>
                <a:ext cx="410547" cy="206902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CDCA9337-F4EB-43B4-A2FE-B155F00E4107}"/>
                  </a:ext>
                </a:extLst>
              </p:cNvPr>
              <p:cNvSpPr/>
              <p:nvPr/>
            </p:nvSpPr>
            <p:spPr>
              <a:xfrm>
                <a:off x="5377543" y="1970925"/>
                <a:ext cx="410547" cy="20690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0E92BA1D-70C4-4197-900E-FD8A741BD516}"/>
                  </a:ext>
                </a:extLst>
              </p:cNvPr>
              <p:cNvSpPr/>
              <p:nvPr/>
            </p:nvSpPr>
            <p:spPr>
              <a:xfrm>
                <a:off x="5374433" y="2338614"/>
                <a:ext cx="410547" cy="206902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B5F260-ABE3-4766-91AE-87C07E3367A7}"/>
                  </a:ext>
                </a:extLst>
              </p:cNvPr>
              <p:cNvSpPr txBox="1"/>
              <p:nvPr/>
            </p:nvSpPr>
            <p:spPr>
              <a:xfrm>
                <a:off x="5784980" y="1559812"/>
                <a:ext cx="7091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롯데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0BD3BF9-BCE7-4D9B-A141-06E758E52B25}"/>
                  </a:ext>
                </a:extLst>
              </p:cNvPr>
              <p:cNvSpPr txBox="1"/>
              <p:nvPr/>
            </p:nvSpPr>
            <p:spPr>
              <a:xfrm>
                <a:off x="5784979" y="1929005"/>
                <a:ext cx="7091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신라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93317F-7EEF-4A22-A388-D304905CC65B}"/>
                  </a:ext>
                </a:extLst>
              </p:cNvPr>
              <p:cNvSpPr txBox="1"/>
              <p:nvPr/>
            </p:nvSpPr>
            <p:spPr>
              <a:xfrm>
                <a:off x="5784979" y="2296549"/>
                <a:ext cx="8210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신세계</a:t>
                </a:r>
              </a:p>
            </p:txBody>
          </p:sp>
        </p:grpSp>
        <p:sp>
          <p:nvSpPr>
            <p:cNvPr id="33" name="사각형: 잘린 대각선 방향 모서리 32">
              <a:extLst>
                <a:ext uri="{FF2B5EF4-FFF2-40B4-BE49-F238E27FC236}">
                  <a16:creationId xmlns:a16="http://schemas.microsoft.com/office/drawing/2014/main" id="{F346DE93-7781-45FB-A185-6AFE94F6B56F}"/>
                </a:ext>
              </a:extLst>
            </p:cNvPr>
            <p:cNvSpPr/>
            <p:nvPr/>
          </p:nvSpPr>
          <p:spPr>
            <a:xfrm>
              <a:off x="468108" y="713800"/>
              <a:ext cx="5122506" cy="510423"/>
            </a:xfrm>
            <a:prstGeom prst="snip2DiagRect">
              <a:avLst/>
            </a:prstGeom>
            <a:solidFill>
              <a:srgbClr val="00B0F0"/>
            </a:solidFill>
            <a:ln>
              <a:solidFill>
                <a:srgbClr val="D3DE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국내시장 면세점 점유율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580F7E0-E7B6-477A-B495-48A08112C5A0}"/>
              </a:ext>
            </a:extLst>
          </p:cNvPr>
          <p:cNvSpPr txBox="1"/>
          <p:nvPr/>
        </p:nvSpPr>
        <p:spPr>
          <a:xfrm>
            <a:off x="299249" y="206589"/>
            <a:ext cx="194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TR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7148AC-4BDB-4B2A-BCED-4013E1999A44}"/>
              </a:ext>
            </a:extLst>
          </p:cNvPr>
          <p:cNvSpPr txBox="1"/>
          <p:nvPr/>
        </p:nvSpPr>
        <p:spPr>
          <a:xfrm>
            <a:off x="470110" y="2569813"/>
            <a:ext cx="4752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2015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 이전 국내 면세점사업이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강 체제였지만 최근 들어 신세계의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면세점사업 확장으로 인해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강 체제로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전환하고 있다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59808B2-D144-4EBD-8E57-037DEC254C05}"/>
              </a:ext>
            </a:extLst>
          </p:cNvPr>
          <p:cNvSpPr/>
          <p:nvPr/>
        </p:nvSpPr>
        <p:spPr>
          <a:xfrm>
            <a:off x="390123" y="1042330"/>
            <a:ext cx="3714778" cy="585887"/>
          </a:xfrm>
          <a:prstGeom prst="round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E94415-99C6-4BB5-A2BA-A764E268D6AC}"/>
              </a:ext>
            </a:extLst>
          </p:cNvPr>
          <p:cNvSpPr txBox="1"/>
          <p:nvPr/>
        </p:nvSpPr>
        <p:spPr>
          <a:xfrm>
            <a:off x="1440394" y="1122381"/>
            <a:ext cx="161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 장  분 석</a:t>
            </a:r>
          </a:p>
        </p:txBody>
      </p:sp>
      <p:sp>
        <p:nvSpPr>
          <p:cNvPr id="46" name="양쪽 대괄호 45">
            <a:extLst>
              <a:ext uri="{FF2B5EF4-FFF2-40B4-BE49-F238E27FC236}">
                <a16:creationId xmlns:a16="http://schemas.microsoft.com/office/drawing/2014/main" id="{4B177704-290C-4A7B-9CAB-267F75A93F0F}"/>
              </a:ext>
            </a:extLst>
          </p:cNvPr>
          <p:cNvSpPr/>
          <p:nvPr/>
        </p:nvSpPr>
        <p:spPr>
          <a:xfrm>
            <a:off x="325313" y="2569813"/>
            <a:ext cx="4084065" cy="1323438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C221C5-5CFB-4C54-A5D6-1538E3CE98CB}"/>
              </a:ext>
            </a:extLst>
          </p:cNvPr>
          <p:cNvSpPr txBox="1"/>
          <p:nvPr/>
        </p:nvSpPr>
        <p:spPr>
          <a:xfrm>
            <a:off x="412286" y="4945250"/>
            <a:ext cx="4752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최근 롯데면세점의 인천공항 일부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면세점 사업권을 반납함에 따라 새로운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입찰경쟁에서 호텔신라가 따낼 시에 향후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롯데를 역전할 가능성도 있음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41" name="양쪽 대괄호 40">
            <a:extLst>
              <a:ext uri="{FF2B5EF4-FFF2-40B4-BE49-F238E27FC236}">
                <a16:creationId xmlns:a16="http://schemas.microsoft.com/office/drawing/2014/main" id="{664F4C5C-0B13-4815-A7B9-999ED1FDC33C}"/>
              </a:ext>
            </a:extLst>
          </p:cNvPr>
          <p:cNvSpPr/>
          <p:nvPr/>
        </p:nvSpPr>
        <p:spPr>
          <a:xfrm>
            <a:off x="267489" y="4945250"/>
            <a:ext cx="4084065" cy="1323438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52AB-65FA-4178-8B70-ECAB78404F4C}"/>
              </a:ext>
            </a:extLst>
          </p:cNvPr>
          <p:cNvSpPr txBox="1"/>
          <p:nvPr/>
        </p:nvSpPr>
        <p:spPr>
          <a:xfrm>
            <a:off x="1744337" y="2081164"/>
            <a:ext cx="100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부정적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49923D-5D8A-406D-B66C-3B647177475A}"/>
              </a:ext>
            </a:extLst>
          </p:cNvPr>
          <p:cNvSpPr txBox="1"/>
          <p:nvPr/>
        </p:nvSpPr>
        <p:spPr>
          <a:xfrm>
            <a:off x="1782185" y="4434737"/>
            <a:ext cx="100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긍적적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367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B1AFCB-40C9-4463-BA3D-F985A748D235}"/>
              </a:ext>
            </a:extLst>
          </p:cNvPr>
          <p:cNvSpPr txBox="1"/>
          <p:nvPr/>
        </p:nvSpPr>
        <p:spPr>
          <a:xfrm>
            <a:off x="299249" y="206589"/>
            <a:ext cx="194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TR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부문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50E8860-E34D-4EC4-BBD6-1036BB272F91}"/>
              </a:ext>
            </a:extLst>
          </p:cNvPr>
          <p:cNvSpPr/>
          <p:nvPr/>
        </p:nvSpPr>
        <p:spPr>
          <a:xfrm>
            <a:off x="390862" y="1077372"/>
            <a:ext cx="3714778" cy="585887"/>
          </a:xfrm>
          <a:prstGeom prst="round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6485D-CA8E-4E97-91E0-D56206653C63}"/>
              </a:ext>
            </a:extLst>
          </p:cNvPr>
          <p:cNvSpPr txBox="1"/>
          <p:nvPr/>
        </p:nvSpPr>
        <p:spPr>
          <a:xfrm>
            <a:off x="1355772" y="1201038"/>
            <a:ext cx="161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 U T    L O </a:t>
            </a:r>
            <a:r>
              <a:rPr lang="en-US" altLang="ko-KR" sz="1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K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097A7-8277-4DFA-9A7C-7CA942F2CB27}"/>
              </a:ext>
            </a:extLst>
          </p:cNvPr>
          <p:cNvSpPr txBox="1"/>
          <p:nvPr/>
        </p:nvSpPr>
        <p:spPr>
          <a:xfrm>
            <a:off x="2970008" y="3087433"/>
            <a:ext cx="6898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중국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따이공들의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영향과 더불어 중국과의 관계 호전으로 인한 한국으로의 관광객들 증가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면세점 사업의 수익구조 개선 등으로 인해 전망이 밝음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algn="ctr"/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38E884B3-3E0B-46AE-B207-D16BFCCA8789}"/>
              </a:ext>
            </a:extLst>
          </p:cNvPr>
          <p:cNvSpPr/>
          <p:nvPr/>
        </p:nvSpPr>
        <p:spPr>
          <a:xfrm>
            <a:off x="2552700" y="2941186"/>
            <a:ext cx="7639050" cy="1459363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99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DDC2B7-4F60-4C57-B6BB-9EDDEA06D4A6}"/>
              </a:ext>
            </a:extLst>
          </p:cNvPr>
          <p:cNvSpPr txBox="1"/>
          <p:nvPr/>
        </p:nvSpPr>
        <p:spPr>
          <a:xfrm>
            <a:off x="299248" y="206589"/>
            <a:ext cx="2755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호텔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레저 부문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0C6510F-6E17-457D-B9BF-45B806023E41}"/>
              </a:ext>
            </a:extLst>
          </p:cNvPr>
          <p:cNvSpPr/>
          <p:nvPr/>
        </p:nvSpPr>
        <p:spPr>
          <a:xfrm>
            <a:off x="390123" y="1042330"/>
            <a:ext cx="3714778" cy="585887"/>
          </a:xfrm>
          <a:prstGeom prst="round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ACCFE8-87FF-4CA1-9D6D-8A814F0CAFF5}"/>
              </a:ext>
            </a:extLst>
          </p:cNvPr>
          <p:cNvSpPr txBox="1"/>
          <p:nvPr/>
        </p:nvSpPr>
        <p:spPr>
          <a:xfrm>
            <a:off x="1440394" y="1165996"/>
            <a:ext cx="161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호 텔 부 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A34559-0CEF-4B2B-8C30-35F3B0C7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53" y="1988776"/>
            <a:ext cx="3891933" cy="2880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5448F1-3FD7-4BA4-ACD2-6696291D1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263" y="1988775"/>
            <a:ext cx="3891933" cy="2880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B2A049-4E79-44EB-BCDA-426B57521EF6}"/>
              </a:ext>
            </a:extLst>
          </p:cNvPr>
          <p:cNvSpPr txBox="1"/>
          <p:nvPr/>
        </p:nvSpPr>
        <p:spPr>
          <a:xfrm>
            <a:off x="2062065" y="5141167"/>
            <a:ext cx="83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8F6B5B-0CBB-405D-9FA9-CB32F5DB4FE0}"/>
              </a:ext>
            </a:extLst>
          </p:cNvPr>
          <p:cNvSpPr txBox="1"/>
          <p:nvPr/>
        </p:nvSpPr>
        <p:spPr>
          <a:xfrm>
            <a:off x="8559282" y="5141167"/>
            <a:ext cx="83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F97EC-9E36-4F6E-A3CA-A1A5E47FA37D}"/>
              </a:ext>
            </a:extLst>
          </p:cNvPr>
          <p:cNvSpPr txBox="1"/>
          <p:nvPr/>
        </p:nvSpPr>
        <p:spPr>
          <a:xfrm>
            <a:off x="3431097" y="6134834"/>
            <a:ext cx="58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서울점과 제주점은 직접 건물을 소유하여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운영중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D31A882-EE38-4287-B06D-7617F7D741A1}"/>
              </a:ext>
            </a:extLst>
          </p:cNvPr>
          <p:cNvCxnSpPr/>
          <p:nvPr/>
        </p:nvCxnSpPr>
        <p:spPr>
          <a:xfrm>
            <a:off x="3498209" y="6571278"/>
            <a:ext cx="447972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53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6F77A-A138-413C-9255-78D6AD90B769}"/>
              </a:ext>
            </a:extLst>
          </p:cNvPr>
          <p:cNvSpPr txBox="1"/>
          <p:nvPr/>
        </p:nvSpPr>
        <p:spPr>
          <a:xfrm>
            <a:off x="299248" y="206589"/>
            <a:ext cx="2755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호텔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레저 부문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A60CB08-21DD-401F-8EF8-B7E2B3D7B747}"/>
              </a:ext>
            </a:extLst>
          </p:cNvPr>
          <p:cNvSpPr/>
          <p:nvPr/>
        </p:nvSpPr>
        <p:spPr>
          <a:xfrm>
            <a:off x="390123" y="1042330"/>
            <a:ext cx="3714778" cy="585887"/>
          </a:xfrm>
          <a:prstGeom prst="round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3B93B-EB89-475D-8654-9D0C736734D6}"/>
              </a:ext>
            </a:extLst>
          </p:cNvPr>
          <p:cNvSpPr txBox="1"/>
          <p:nvPr/>
        </p:nvSpPr>
        <p:spPr>
          <a:xfrm>
            <a:off x="1300434" y="1165996"/>
            <a:ext cx="161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신 라 스 테 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142A2-70A9-418A-B4E6-633038ABBA62}"/>
              </a:ext>
            </a:extLst>
          </p:cNvPr>
          <p:cNvSpPr txBox="1"/>
          <p:nvPr/>
        </p:nvSpPr>
        <p:spPr>
          <a:xfrm>
            <a:off x="660601" y="2139649"/>
            <a:ext cx="234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신라스테이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동탄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3631E-E0B1-43BB-94FD-0FAD9C20EE3C}"/>
              </a:ext>
            </a:extLst>
          </p:cNvPr>
          <p:cNvSpPr txBox="1"/>
          <p:nvPr/>
        </p:nvSpPr>
        <p:spPr>
          <a:xfrm>
            <a:off x="660601" y="2524905"/>
            <a:ext cx="234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신라스테이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역삼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9B300-6D06-4E45-B124-F49622F1390E}"/>
              </a:ext>
            </a:extLst>
          </p:cNvPr>
          <p:cNvSpPr txBox="1"/>
          <p:nvPr/>
        </p:nvSpPr>
        <p:spPr>
          <a:xfrm>
            <a:off x="660601" y="2944220"/>
            <a:ext cx="234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신라스테이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제주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F6D5A-3C0F-40FA-B18C-EE32E8DFA31B}"/>
              </a:ext>
            </a:extLst>
          </p:cNvPr>
          <p:cNvSpPr txBox="1"/>
          <p:nvPr/>
        </p:nvSpPr>
        <p:spPr>
          <a:xfrm>
            <a:off x="660601" y="3374781"/>
            <a:ext cx="234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신라스테이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서대문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DCFA5-2DE3-432C-AE89-7B02FFA04711}"/>
              </a:ext>
            </a:extLst>
          </p:cNvPr>
          <p:cNvSpPr txBox="1"/>
          <p:nvPr/>
        </p:nvSpPr>
        <p:spPr>
          <a:xfrm>
            <a:off x="660601" y="3805342"/>
            <a:ext cx="234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신라스테이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울산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FCF8FE-95A8-45A2-8B6D-1573EA0F8EE2}"/>
              </a:ext>
            </a:extLst>
          </p:cNvPr>
          <p:cNvSpPr txBox="1"/>
          <p:nvPr/>
        </p:nvSpPr>
        <p:spPr>
          <a:xfrm>
            <a:off x="660600" y="4235903"/>
            <a:ext cx="234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신라스테이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마포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37C6F-9E0F-4908-AC8F-7BE22F32F172}"/>
              </a:ext>
            </a:extLst>
          </p:cNvPr>
          <p:cNvSpPr txBox="1"/>
          <p:nvPr/>
        </p:nvSpPr>
        <p:spPr>
          <a:xfrm>
            <a:off x="660600" y="4666464"/>
            <a:ext cx="234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신라스테이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광화문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35B97-D431-4C93-9001-CEB3511C96F7}"/>
              </a:ext>
            </a:extLst>
          </p:cNvPr>
          <p:cNvSpPr txBox="1"/>
          <p:nvPr/>
        </p:nvSpPr>
        <p:spPr>
          <a:xfrm>
            <a:off x="3145727" y="2149950"/>
            <a:ext cx="234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신라스테이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구로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E06E2E-499C-42FE-A963-C995C730AD67}"/>
              </a:ext>
            </a:extLst>
          </p:cNvPr>
          <p:cNvSpPr txBox="1"/>
          <p:nvPr/>
        </p:nvSpPr>
        <p:spPr>
          <a:xfrm>
            <a:off x="3145727" y="2569722"/>
            <a:ext cx="234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신라스테이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천안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D716B6-01C2-4908-A2DA-B74CFE332227}"/>
              </a:ext>
            </a:extLst>
          </p:cNvPr>
          <p:cNvSpPr txBox="1"/>
          <p:nvPr/>
        </p:nvSpPr>
        <p:spPr>
          <a:xfrm>
            <a:off x="3145727" y="2989494"/>
            <a:ext cx="234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신라스테이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서초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39EDF-14A5-49DC-AB3C-956A457446ED}"/>
              </a:ext>
            </a:extLst>
          </p:cNvPr>
          <p:cNvSpPr txBox="1"/>
          <p:nvPr/>
        </p:nvSpPr>
        <p:spPr>
          <a:xfrm>
            <a:off x="3145727" y="3420055"/>
            <a:ext cx="234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신라스테이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해운대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DB30DCB-DEE9-41F8-ABE3-51823C536FB0}"/>
              </a:ext>
            </a:extLst>
          </p:cNvPr>
          <p:cNvSpPr/>
          <p:nvPr/>
        </p:nvSpPr>
        <p:spPr>
          <a:xfrm>
            <a:off x="481221" y="2247225"/>
            <a:ext cx="139849" cy="13984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79E0037-5A07-4D6D-93ED-433794EA8BDD}"/>
              </a:ext>
            </a:extLst>
          </p:cNvPr>
          <p:cNvSpPr/>
          <p:nvPr/>
        </p:nvSpPr>
        <p:spPr>
          <a:xfrm>
            <a:off x="481220" y="2639646"/>
            <a:ext cx="139849" cy="13984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3276119-0302-4DC7-8EDD-487AF48E4988}"/>
              </a:ext>
            </a:extLst>
          </p:cNvPr>
          <p:cNvSpPr/>
          <p:nvPr/>
        </p:nvSpPr>
        <p:spPr>
          <a:xfrm>
            <a:off x="481220" y="3049960"/>
            <a:ext cx="139849" cy="13984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700EC4-99DB-4F13-A845-C6320B0C08CD}"/>
              </a:ext>
            </a:extLst>
          </p:cNvPr>
          <p:cNvSpPr/>
          <p:nvPr/>
        </p:nvSpPr>
        <p:spPr>
          <a:xfrm>
            <a:off x="481220" y="3526570"/>
            <a:ext cx="139849" cy="13984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78F75F0-CFC7-4F42-93B0-F9B933226976}"/>
              </a:ext>
            </a:extLst>
          </p:cNvPr>
          <p:cNvSpPr/>
          <p:nvPr/>
        </p:nvSpPr>
        <p:spPr>
          <a:xfrm>
            <a:off x="481219" y="3916535"/>
            <a:ext cx="139849" cy="13984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71273E1-1C3D-42FB-868F-C1D2238BCE6E}"/>
              </a:ext>
            </a:extLst>
          </p:cNvPr>
          <p:cNvSpPr/>
          <p:nvPr/>
        </p:nvSpPr>
        <p:spPr>
          <a:xfrm>
            <a:off x="475101" y="4350644"/>
            <a:ext cx="139849" cy="13984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0A722F7-7A6A-4050-9C54-898340755CF3}"/>
              </a:ext>
            </a:extLst>
          </p:cNvPr>
          <p:cNvSpPr/>
          <p:nvPr/>
        </p:nvSpPr>
        <p:spPr>
          <a:xfrm>
            <a:off x="493771" y="4781205"/>
            <a:ext cx="139849" cy="13984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1E9E08C-60D2-4302-9948-D1A71F4C5A17}"/>
              </a:ext>
            </a:extLst>
          </p:cNvPr>
          <p:cNvSpPr/>
          <p:nvPr/>
        </p:nvSpPr>
        <p:spPr>
          <a:xfrm>
            <a:off x="2935842" y="2263494"/>
            <a:ext cx="139849" cy="13984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2EB5E25-4779-498F-9B90-F087DCD5E61B}"/>
              </a:ext>
            </a:extLst>
          </p:cNvPr>
          <p:cNvSpPr/>
          <p:nvPr/>
        </p:nvSpPr>
        <p:spPr>
          <a:xfrm>
            <a:off x="2935842" y="2662946"/>
            <a:ext cx="139849" cy="13984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D296BA0-F8E4-4ACC-821D-B7B056D2643D}"/>
              </a:ext>
            </a:extLst>
          </p:cNvPr>
          <p:cNvSpPr/>
          <p:nvPr/>
        </p:nvSpPr>
        <p:spPr>
          <a:xfrm>
            <a:off x="2935842" y="3082685"/>
            <a:ext cx="139849" cy="13984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65ABDC4-BE86-4BF9-8144-E40CDC66206B}"/>
              </a:ext>
            </a:extLst>
          </p:cNvPr>
          <p:cNvSpPr/>
          <p:nvPr/>
        </p:nvSpPr>
        <p:spPr>
          <a:xfrm>
            <a:off x="2924430" y="3513938"/>
            <a:ext cx="139849" cy="13984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1C54C67-643A-4629-9248-2313FE398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55" y="1504550"/>
            <a:ext cx="5042111" cy="38987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41B1944-2EB4-4565-B90F-6D952CA3667A}"/>
              </a:ext>
            </a:extLst>
          </p:cNvPr>
          <p:cNvSpPr txBox="1"/>
          <p:nvPr/>
        </p:nvSpPr>
        <p:spPr>
          <a:xfrm>
            <a:off x="1497478" y="5716930"/>
            <a:ext cx="311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총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 지점 임대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운영중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F934310-4E81-4A10-AC83-AC9DF2F12917}"/>
              </a:ext>
            </a:extLst>
          </p:cNvPr>
          <p:cNvSpPr/>
          <p:nvPr/>
        </p:nvSpPr>
        <p:spPr>
          <a:xfrm>
            <a:off x="946247" y="5815670"/>
            <a:ext cx="452709" cy="18466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42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C5B370-9F3A-49FF-9BB8-0BD5712BE3A4}"/>
              </a:ext>
            </a:extLst>
          </p:cNvPr>
          <p:cNvSpPr txBox="1"/>
          <p:nvPr/>
        </p:nvSpPr>
        <p:spPr>
          <a:xfrm>
            <a:off x="299248" y="206589"/>
            <a:ext cx="2755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호텔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레저 부문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936A26C-EA9C-4AF1-9725-B19486B01DD5}"/>
              </a:ext>
            </a:extLst>
          </p:cNvPr>
          <p:cNvSpPr/>
          <p:nvPr/>
        </p:nvSpPr>
        <p:spPr>
          <a:xfrm>
            <a:off x="390123" y="1042330"/>
            <a:ext cx="3714778" cy="585887"/>
          </a:xfrm>
          <a:prstGeom prst="round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E24D8-302E-43F3-A7A0-285C77CEA8C8}"/>
              </a:ext>
            </a:extLst>
          </p:cNvPr>
          <p:cNvSpPr txBox="1"/>
          <p:nvPr/>
        </p:nvSpPr>
        <p:spPr>
          <a:xfrm>
            <a:off x="1440394" y="1165996"/>
            <a:ext cx="161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수 익 구 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F59BBA-ED2C-4006-85E1-8FDE9E8BB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461" y="514922"/>
            <a:ext cx="4541337" cy="16972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6B7D19-E247-4B84-83A1-497933BDA7A3}"/>
              </a:ext>
            </a:extLst>
          </p:cNvPr>
          <p:cNvSpPr txBox="1"/>
          <p:nvPr/>
        </p:nvSpPr>
        <p:spPr>
          <a:xfrm>
            <a:off x="7175238" y="206589"/>
            <a:ext cx="3347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분기별 투숙객 현황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2DAD6B1-011B-45F6-8483-BAC3F2E7B586}"/>
              </a:ext>
            </a:extLst>
          </p:cNvPr>
          <p:cNvSpPr/>
          <p:nvPr/>
        </p:nvSpPr>
        <p:spPr>
          <a:xfrm>
            <a:off x="5657688" y="3301969"/>
            <a:ext cx="594302" cy="25075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1553CB6E-777B-4AAE-8769-CBD9A69D99C2}"/>
              </a:ext>
            </a:extLst>
          </p:cNvPr>
          <p:cNvSpPr/>
          <p:nvPr/>
        </p:nvSpPr>
        <p:spPr>
          <a:xfrm>
            <a:off x="6522023" y="2726060"/>
            <a:ext cx="3887261" cy="1385793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55D4C-96D4-4471-9E4B-92AE1A58B978}"/>
              </a:ext>
            </a:extLst>
          </p:cNvPr>
          <p:cNvSpPr txBox="1"/>
          <p:nvPr/>
        </p:nvSpPr>
        <p:spPr>
          <a:xfrm>
            <a:off x="6740136" y="2831915"/>
            <a:ext cx="3778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서울에 비해 제주의 투숙객이 대체적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으로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많은 편이며 올해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분기 투숙객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현황을 보면 전년동기에 비해 전체적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으로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상승했음을 볼 수 있음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AB88C7-DC19-4462-8D9F-155F67FAD8DA}"/>
              </a:ext>
            </a:extLst>
          </p:cNvPr>
          <p:cNvSpPr txBox="1"/>
          <p:nvPr/>
        </p:nvSpPr>
        <p:spPr>
          <a:xfrm>
            <a:off x="1157565" y="2329507"/>
            <a:ext cx="78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숙박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4C77AE-151D-4EE8-A2AB-B9EC0DE6C653}"/>
              </a:ext>
            </a:extLst>
          </p:cNvPr>
          <p:cNvSpPr txBox="1"/>
          <p:nvPr/>
        </p:nvSpPr>
        <p:spPr>
          <a:xfrm>
            <a:off x="1157565" y="3281657"/>
            <a:ext cx="78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식음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87F76D-619F-4B01-8C85-5DFBDBC87904}"/>
              </a:ext>
            </a:extLst>
          </p:cNvPr>
          <p:cNvSpPr txBox="1"/>
          <p:nvPr/>
        </p:nvSpPr>
        <p:spPr>
          <a:xfrm>
            <a:off x="1157565" y="4225839"/>
            <a:ext cx="78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0D11BF-3488-44BF-A872-6F11E42C0CE9}"/>
              </a:ext>
            </a:extLst>
          </p:cNvPr>
          <p:cNvSpPr txBox="1"/>
          <p:nvPr/>
        </p:nvSpPr>
        <p:spPr>
          <a:xfrm>
            <a:off x="2416059" y="2335692"/>
            <a:ext cx="95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약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60%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130C1557-208E-4E74-BE1A-2669756B3423}"/>
              </a:ext>
            </a:extLst>
          </p:cNvPr>
          <p:cNvSpPr/>
          <p:nvPr/>
        </p:nvSpPr>
        <p:spPr>
          <a:xfrm>
            <a:off x="2043404" y="3370268"/>
            <a:ext cx="270588" cy="1131660"/>
          </a:xfrm>
          <a:prstGeom prst="rightBracket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1D1F65-99A0-4ED3-A0EA-99F4AC8EC440}"/>
              </a:ext>
            </a:extLst>
          </p:cNvPr>
          <p:cNvSpPr txBox="1"/>
          <p:nvPr/>
        </p:nvSpPr>
        <p:spPr>
          <a:xfrm>
            <a:off x="2416059" y="3613651"/>
            <a:ext cx="95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약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40%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F92363-955D-4422-AB3D-A5A753CAF50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941337" y="2514173"/>
            <a:ext cx="3726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1403215-6CEB-4971-AD6B-ADC57EDD3665}"/>
              </a:ext>
            </a:extLst>
          </p:cNvPr>
          <p:cNvCxnSpPr>
            <a:cxnSpLocks/>
          </p:cNvCxnSpPr>
          <p:nvPr/>
        </p:nvCxnSpPr>
        <p:spPr>
          <a:xfrm>
            <a:off x="4470723" y="41988"/>
            <a:ext cx="0" cy="6774024"/>
          </a:xfrm>
          <a:prstGeom prst="line">
            <a:avLst/>
          </a:prstGeom>
          <a:ln w="38100" cap="rnd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73E2070F-3068-4357-8E29-A71A183087FD}"/>
              </a:ext>
            </a:extLst>
          </p:cNvPr>
          <p:cNvSpPr/>
          <p:nvPr/>
        </p:nvSpPr>
        <p:spPr>
          <a:xfrm>
            <a:off x="5657688" y="5197042"/>
            <a:ext cx="594302" cy="25075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양쪽 대괄호 24">
            <a:extLst>
              <a:ext uri="{FF2B5EF4-FFF2-40B4-BE49-F238E27FC236}">
                <a16:creationId xmlns:a16="http://schemas.microsoft.com/office/drawing/2014/main" id="{3A8EAAE0-BF27-4818-9951-06B6FB2D45C9}"/>
              </a:ext>
            </a:extLst>
          </p:cNvPr>
          <p:cNvSpPr/>
          <p:nvPr/>
        </p:nvSpPr>
        <p:spPr>
          <a:xfrm>
            <a:off x="6522023" y="4621133"/>
            <a:ext cx="3887261" cy="1385793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185342-C668-4968-A4E5-2311C868D5E6}"/>
              </a:ext>
            </a:extLst>
          </p:cNvPr>
          <p:cNvSpPr txBox="1"/>
          <p:nvPr/>
        </p:nvSpPr>
        <p:spPr>
          <a:xfrm>
            <a:off x="6627455" y="4860753"/>
            <a:ext cx="3778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이로 인해 호텔부문에서 적자를 봐왔었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지만 최근 적자폭이 많이 줄어들었고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앞으로 흑자전환 예상됨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40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A49B066-FB45-4082-A59A-85568FC6D361}"/>
              </a:ext>
            </a:extLst>
          </p:cNvPr>
          <p:cNvSpPr txBox="1"/>
          <p:nvPr/>
        </p:nvSpPr>
        <p:spPr>
          <a:xfrm>
            <a:off x="299248" y="206589"/>
            <a:ext cx="2755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호텔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레저 부문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FC288B2-08FB-4A76-8643-B3854AB9C8C0}"/>
              </a:ext>
            </a:extLst>
          </p:cNvPr>
          <p:cNvSpPr/>
          <p:nvPr/>
        </p:nvSpPr>
        <p:spPr>
          <a:xfrm>
            <a:off x="390123" y="1042330"/>
            <a:ext cx="3714778" cy="585887"/>
          </a:xfrm>
          <a:prstGeom prst="round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ECAEF-F5F5-480A-894C-92BEBFC5B687}"/>
              </a:ext>
            </a:extLst>
          </p:cNvPr>
          <p:cNvSpPr txBox="1"/>
          <p:nvPr/>
        </p:nvSpPr>
        <p:spPr>
          <a:xfrm>
            <a:off x="1440394" y="1165996"/>
            <a:ext cx="161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 K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0AEA1-01A1-418D-8689-066E8C591FE8}"/>
              </a:ext>
            </a:extLst>
          </p:cNvPr>
          <p:cNvSpPr txBox="1"/>
          <p:nvPr/>
        </p:nvSpPr>
        <p:spPr>
          <a:xfrm>
            <a:off x="2923083" y="2988170"/>
            <a:ext cx="6898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점차 적자폭이 감소하고 있고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중국과의 관계가 호전됨에 따라 앞으로 중국인 관광객들이 점차 늘어날 것으로 예상되고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곧 있을 성수기에 좋은 실적 기대됨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algn="ctr"/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양쪽 대괄호 11">
            <a:extLst>
              <a:ext uri="{FF2B5EF4-FFF2-40B4-BE49-F238E27FC236}">
                <a16:creationId xmlns:a16="http://schemas.microsoft.com/office/drawing/2014/main" id="{DD390D98-4B99-4498-853E-32E32011E898}"/>
              </a:ext>
            </a:extLst>
          </p:cNvPr>
          <p:cNvSpPr/>
          <p:nvPr/>
        </p:nvSpPr>
        <p:spPr>
          <a:xfrm>
            <a:off x="2552699" y="2864503"/>
            <a:ext cx="7639050" cy="1459363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850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4B3BA7-FC7A-4531-BBAA-0101671E6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2" y="1010519"/>
            <a:ext cx="5580003" cy="385054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8C22562-B199-4545-9F14-A56A5C720654}"/>
              </a:ext>
            </a:extLst>
          </p:cNvPr>
          <p:cNvCxnSpPr>
            <a:cxnSpLocks/>
          </p:cNvCxnSpPr>
          <p:nvPr/>
        </p:nvCxnSpPr>
        <p:spPr>
          <a:xfrm flipH="1">
            <a:off x="1162195" y="3295157"/>
            <a:ext cx="4605556" cy="0"/>
          </a:xfrm>
          <a:prstGeom prst="straightConnector1">
            <a:avLst/>
          </a:prstGeom>
          <a:ln w="41275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FEB62C6F-B75E-40EA-AA9E-71233CDBDC69}"/>
              </a:ext>
            </a:extLst>
          </p:cNvPr>
          <p:cNvSpPr/>
          <p:nvPr/>
        </p:nvSpPr>
        <p:spPr>
          <a:xfrm>
            <a:off x="6516464" y="3300405"/>
            <a:ext cx="3629608" cy="1115007"/>
          </a:xfrm>
          <a:prstGeom prst="wedgeRoundRectCallout">
            <a:avLst>
              <a:gd name="adj1" fmla="val -64016"/>
              <a:gd name="adj2" fmla="val -57431"/>
              <a:gd name="adj3" fmla="val 16667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호텔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레저 산업의 비중을 줄이고 있다는 것을 볼 수 있다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F54EBCD-4F81-4663-9D6F-75B8FB855959}"/>
              </a:ext>
            </a:extLst>
          </p:cNvPr>
          <p:cNvCxnSpPr>
            <a:cxnSpLocks/>
          </p:cNvCxnSpPr>
          <p:nvPr/>
        </p:nvCxnSpPr>
        <p:spPr>
          <a:xfrm flipH="1">
            <a:off x="1162195" y="2649401"/>
            <a:ext cx="4605556" cy="0"/>
          </a:xfrm>
          <a:prstGeom prst="straightConnector1">
            <a:avLst/>
          </a:prstGeom>
          <a:ln w="41275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1F89D57D-FDED-4D39-A2D0-8A84CAD7B138}"/>
              </a:ext>
            </a:extLst>
          </p:cNvPr>
          <p:cNvSpPr/>
          <p:nvPr/>
        </p:nvSpPr>
        <p:spPr>
          <a:xfrm>
            <a:off x="6693864" y="1239119"/>
            <a:ext cx="3629608" cy="1115007"/>
          </a:xfrm>
          <a:prstGeom prst="wedgeRoundRectCallout">
            <a:avLst>
              <a:gd name="adj1" fmla="val -67101"/>
              <a:gd name="adj2" fmla="val 52193"/>
              <a:gd name="adj3" fmla="val 16667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TR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분야의 자산을 늘려가고 있다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즉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지속된 투자를 하고 있음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89230A41-350F-4459-92DB-52F6B2C6E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4372" y="4966916"/>
            <a:ext cx="9725025" cy="18729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TR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분야를 보면 매출은 성장하고 있음에도 영업이익은 오히려 전년도에 비해 줄어 들고 있음을 볼 수 있다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하지만 자산은 꾸준히 늘고 있는 것으로 보아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호텔신라는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TR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분야에 지속적인 투자를 하고 있음을 알 수 있다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호텔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레저 분야를 보면 매출은 꾸준히 상승 하고 있고 영업이익은 흑자전환을 한 것을 볼 수 있다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하지만 자산을 보면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43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기에서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44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기로 갈 때 상당히 많이 줄어 들었음을 알 수 있다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</a:p>
          <a:p>
            <a:pPr marL="0" indent="0">
              <a:buNone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이는 호텔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레저 부문에서 적자를 보고 있던 부분들을 정리한 것으로 추정해 본다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41CC2F-4221-4E86-954A-728304F2E5D0}"/>
              </a:ext>
            </a:extLst>
          </p:cNvPr>
          <p:cNvSpPr/>
          <p:nvPr/>
        </p:nvSpPr>
        <p:spPr>
          <a:xfrm>
            <a:off x="293232" y="4989009"/>
            <a:ext cx="1869276" cy="585887"/>
          </a:xfrm>
          <a:prstGeom prst="round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9EB3E4-3C7F-4FA4-989C-481CACC99AB0}"/>
              </a:ext>
            </a:extLst>
          </p:cNvPr>
          <p:cNvSpPr txBox="1"/>
          <p:nvPr/>
        </p:nvSpPr>
        <p:spPr>
          <a:xfrm>
            <a:off x="436107" y="5084101"/>
            <a:ext cx="161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T R 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 문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F5A60F4-6FEB-4B0B-B90F-19F3D4F65005}"/>
              </a:ext>
            </a:extLst>
          </p:cNvPr>
          <p:cNvSpPr/>
          <p:nvPr/>
        </p:nvSpPr>
        <p:spPr>
          <a:xfrm>
            <a:off x="293232" y="5903409"/>
            <a:ext cx="1869276" cy="585887"/>
          </a:xfrm>
          <a:prstGeom prst="round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6AB5DF-37A5-42A5-AEAA-D2B0122003A8}"/>
              </a:ext>
            </a:extLst>
          </p:cNvPr>
          <p:cNvSpPr txBox="1"/>
          <p:nvPr/>
        </p:nvSpPr>
        <p:spPr>
          <a:xfrm>
            <a:off x="436107" y="5998501"/>
            <a:ext cx="161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호 텔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 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EAF0FC-12A8-4C40-B8E1-6E57DFBD399D}"/>
              </a:ext>
            </a:extLst>
          </p:cNvPr>
          <p:cNvSpPr txBox="1"/>
          <p:nvPr/>
        </p:nvSpPr>
        <p:spPr>
          <a:xfrm>
            <a:off x="299248" y="206589"/>
            <a:ext cx="1957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재무분석</a:t>
            </a:r>
          </a:p>
        </p:txBody>
      </p:sp>
    </p:spTree>
    <p:extLst>
      <p:ext uri="{BB962C8B-B14F-4D97-AF65-F5344CB8AC3E}">
        <p14:creationId xmlns:p14="http://schemas.microsoft.com/office/powerpoint/2010/main" val="2559762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798546-D61D-4FC3-B269-0F4E230FF072}"/>
              </a:ext>
            </a:extLst>
          </p:cNvPr>
          <p:cNvSpPr txBox="1"/>
          <p:nvPr/>
        </p:nvSpPr>
        <p:spPr>
          <a:xfrm>
            <a:off x="299248" y="206589"/>
            <a:ext cx="1957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재무분석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C7E5AD-6F57-4376-BE57-94C1EE9B2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99" y="2270389"/>
            <a:ext cx="5883870" cy="3521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3F6C41-D925-417F-A2C0-FA9A0ECF7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99" y="1058411"/>
            <a:ext cx="1695687" cy="11241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428D5F-BE55-4A40-899C-8ECED6B2C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99" y="2786566"/>
            <a:ext cx="3886742" cy="2753109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0EA4AAB-70F9-4D3D-9A37-26305E8D58CD}"/>
              </a:ext>
            </a:extLst>
          </p:cNvPr>
          <p:cNvSpPr/>
          <p:nvPr/>
        </p:nvSpPr>
        <p:spPr>
          <a:xfrm>
            <a:off x="3815281" y="3418514"/>
            <a:ext cx="548405" cy="1928091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21C22C-33EC-4024-92CB-58944B2563E7}"/>
              </a:ext>
            </a:extLst>
          </p:cNvPr>
          <p:cNvSpPr txBox="1"/>
          <p:nvPr/>
        </p:nvSpPr>
        <p:spPr>
          <a:xfrm>
            <a:off x="7165910" y="1785911"/>
            <a:ext cx="4982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PER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을 보면 업종별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PER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비해 지나치게 높음을 볼 수 있다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또한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PBR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도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임을 보아 장부가치에 비해 주가가 매우 떠있는 것 처럼 보인다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DD05F19-7D20-41E2-B043-9F1D4C817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99" y="5703700"/>
            <a:ext cx="3886742" cy="368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3B80BB8-9C6E-44C4-AAC3-5F6E6DEFC7EB}"/>
              </a:ext>
            </a:extLst>
          </p:cNvPr>
          <p:cNvSpPr txBox="1"/>
          <p:nvPr/>
        </p:nvSpPr>
        <p:spPr>
          <a:xfrm>
            <a:off x="5285202" y="3792880"/>
            <a:ext cx="5099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하지만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 예상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EPS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구해보면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3238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 나오고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예상 당기순이익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발행 주식수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예상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EPS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통해 현재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PER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을 구해보면 약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38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이라는 수치가 나온다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이를 통해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지나치게 높은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PER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은 앞으로 실적개선에 대한 기대감이 드러난 것으로 생각되고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예상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PER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과 업종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PER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과 비교 해 봤을 때 어느정도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맞춰졌다고 생각한다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.(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실제로 위 차트를 봤을 때 일년간 주가가 급격하게 상승했음을 볼 수 있다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.)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F474B65-03AB-42EB-B79B-8E8696B103C4}"/>
              </a:ext>
            </a:extLst>
          </p:cNvPr>
          <p:cNvSpPr/>
          <p:nvPr/>
        </p:nvSpPr>
        <p:spPr>
          <a:xfrm>
            <a:off x="6419461" y="2213560"/>
            <a:ext cx="475861" cy="19043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20A66DA-61C0-4939-BDB1-B722C7FDFCC9}"/>
              </a:ext>
            </a:extLst>
          </p:cNvPr>
          <p:cNvSpPr/>
          <p:nvPr/>
        </p:nvSpPr>
        <p:spPr>
          <a:xfrm>
            <a:off x="4628404" y="4235460"/>
            <a:ext cx="475861" cy="19043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123E861-9617-40D6-8EF2-12A8489438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114" y="125058"/>
            <a:ext cx="3395401" cy="210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64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56616C-FF88-4C41-8282-E3FA4F923BD2}"/>
              </a:ext>
            </a:extLst>
          </p:cNvPr>
          <p:cNvSpPr txBox="1"/>
          <p:nvPr/>
        </p:nvSpPr>
        <p:spPr>
          <a:xfrm>
            <a:off x="299249" y="243911"/>
            <a:ext cx="228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652601-0BB8-4458-BC19-6D6022B48C82}"/>
              </a:ext>
            </a:extLst>
          </p:cNvPr>
          <p:cNvSpPr txBox="1"/>
          <p:nvPr/>
        </p:nvSpPr>
        <p:spPr>
          <a:xfrm>
            <a:off x="2713125" y="5397259"/>
            <a:ext cx="9237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이동평균선이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정배열이고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지지선과 저항선을 연결해 봤을 때 상승추세로 보인다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하지만 단기적으로는 저항선에 걸쳐 있고 따라서 단기적으로는 매도가 적당하다고 판단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매수시기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트라이던트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시스템을 이용하여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25%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지점에서 매수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9841607-2C41-45D2-AEE0-59E0E2CB1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55" y="854870"/>
            <a:ext cx="11243388" cy="468374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81F0345-8254-4813-B603-E8DAD4B055AF}"/>
              </a:ext>
            </a:extLst>
          </p:cNvPr>
          <p:cNvCxnSpPr>
            <a:cxnSpLocks/>
          </p:cNvCxnSpPr>
          <p:nvPr/>
        </p:nvCxnSpPr>
        <p:spPr>
          <a:xfrm flipV="1">
            <a:off x="3588120" y="1250302"/>
            <a:ext cx="7487317" cy="15432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F57B9EF-AC37-4279-B9CC-D0DFFF9FEDA3}"/>
              </a:ext>
            </a:extLst>
          </p:cNvPr>
          <p:cNvCxnSpPr>
            <a:cxnSpLocks/>
          </p:cNvCxnSpPr>
          <p:nvPr/>
        </p:nvCxnSpPr>
        <p:spPr>
          <a:xfrm flipV="1">
            <a:off x="3858707" y="2136710"/>
            <a:ext cx="7384681" cy="15415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3699B1D-33B9-44FD-943F-66C861E12E26}"/>
              </a:ext>
            </a:extLst>
          </p:cNvPr>
          <p:cNvCxnSpPr>
            <a:cxnSpLocks/>
          </p:cNvCxnSpPr>
          <p:nvPr/>
        </p:nvCxnSpPr>
        <p:spPr>
          <a:xfrm flipV="1">
            <a:off x="3807388" y="1913839"/>
            <a:ext cx="7487317" cy="154326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69573860-B43A-4B4C-8CA9-24C3E1755BE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41128" y="1993466"/>
            <a:ext cx="2301907" cy="373225"/>
          </a:xfrm>
          <a:prstGeom prst="bentConnector3">
            <a:avLst>
              <a:gd name="adj1" fmla="val 100264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22EC684-DA8A-414E-9461-3B08FDA35A00}"/>
              </a:ext>
            </a:extLst>
          </p:cNvPr>
          <p:cNvSpPr/>
          <p:nvPr/>
        </p:nvSpPr>
        <p:spPr>
          <a:xfrm>
            <a:off x="4553339" y="835091"/>
            <a:ext cx="1399592" cy="415211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25% </a:t>
            </a:r>
            <a:r>
              <a:rPr lang="ko-KR" altLang="en-US" dirty="0"/>
              <a:t>지점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83C411-AEF6-4CF3-9B7B-F368BCC16C2E}"/>
              </a:ext>
            </a:extLst>
          </p:cNvPr>
          <p:cNvSpPr txBox="1"/>
          <p:nvPr/>
        </p:nvSpPr>
        <p:spPr>
          <a:xfrm>
            <a:off x="4478694" y="1338041"/>
            <a:ext cx="233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 선에 닿을 때 매수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D9BF818-22C5-4ED3-AD68-8FA3F60130D5}"/>
              </a:ext>
            </a:extLst>
          </p:cNvPr>
          <p:cNvSpPr/>
          <p:nvPr/>
        </p:nvSpPr>
        <p:spPr>
          <a:xfrm>
            <a:off x="618152" y="5846259"/>
            <a:ext cx="1869276" cy="585887"/>
          </a:xfrm>
          <a:prstGeom prst="round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051BA-6189-4B7F-B36E-3793AD8809BC}"/>
              </a:ext>
            </a:extLst>
          </p:cNvPr>
          <p:cNvSpPr txBox="1"/>
          <p:nvPr/>
        </p:nvSpPr>
        <p:spPr>
          <a:xfrm>
            <a:off x="618152" y="5939306"/>
            <a:ext cx="161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단기적 접근</a:t>
            </a:r>
          </a:p>
        </p:txBody>
      </p:sp>
    </p:spTree>
    <p:extLst>
      <p:ext uri="{BB962C8B-B14F-4D97-AF65-F5344CB8AC3E}">
        <p14:creationId xmlns:p14="http://schemas.microsoft.com/office/powerpoint/2010/main" val="4161645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F5706-4171-4E34-961F-A588E64788AE}"/>
              </a:ext>
            </a:extLst>
          </p:cNvPr>
          <p:cNvSpPr txBox="1"/>
          <p:nvPr/>
        </p:nvSpPr>
        <p:spPr>
          <a:xfrm>
            <a:off x="299248" y="206589"/>
            <a:ext cx="2755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투자전략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BD655-6F0C-493A-ABB8-432CC416E08D}"/>
              </a:ext>
            </a:extLst>
          </p:cNvPr>
          <p:cNvSpPr txBox="1"/>
          <p:nvPr/>
        </p:nvSpPr>
        <p:spPr>
          <a:xfrm>
            <a:off x="3766656" y="1107346"/>
            <a:ext cx="67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장기적으로는 상승 추세이고 전망도 좋지만 단기적으로는 과열되어 있는 것으로 보인다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따라서 단기적으로는 매도 장기적으로 봤을 땐 분할매수가 적절해 보인다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8696C-BFD2-4888-BE61-046D080EF6F8}"/>
              </a:ext>
            </a:extLst>
          </p:cNvPr>
          <p:cNvSpPr txBox="1"/>
          <p:nvPr/>
        </p:nvSpPr>
        <p:spPr>
          <a:xfrm>
            <a:off x="3766656" y="3093223"/>
            <a:ext cx="7441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인천공항 제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여객터미널에서 롯데가 사업권을 반납함에 따라 입찰공고가 실시되는데 호텔신라가 여러가지 면에서 우위에 있다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.(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롯데와 신세계는 사업권을 반납함에 따라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패널티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부여된적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있음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또한 임대료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27.9%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인하를 제일 먼저 받아들여 어느정도 인센티브 예상됨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이를 통해 기사가 나오고 단기적으로 과열되는 순간을 매도포지션으로 잡음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F8DBD10-9F17-4D8B-A2AE-53BDEDB1C84A}"/>
              </a:ext>
            </a:extLst>
          </p:cNvPr>
          <p:cNvSpPr/>
          <p:nvPr/>
        </p:nvSpPr>
        <p:spPr>
          <a:xfrm>
            <a:off x="945323" y="1335732"/>
            <a:ext cx="1869276" cy="585887"/>
          </a:xfrm>
          <a:prstGeom prst="round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4A7B0-425B-4CE1-AA9D-0B3052D8A265}"/>
              </a:ext>
            </a:extLst>
          </p:cNvPr>
          <p:cNvSpPr txBox="1"/>
          <p:nvPr/>
        </p:nvSpPr>
        <p:spPr>
          <a:xfrm>
            <a:off x="897622" y="1428779"/>
            <a:ext cx="1661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단기적 접근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1F2BCA-074A-4416-A465-40697A89CDC3}"/>
              </a:ext>
            </a:extLst>
          </p:cNvPr>
          <p:cNvSpPr/>
          <p:nvPr/>
        </p:nvSpPr>
        <p:spPr>
          <a:xfrm>
            <a:off x="945323" y="3466042"/>
            <a:ext cx="1869276" cy="585887"/>
          </a:xfrm>
          <a:prstGeom prst="round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E92A1-CB23-4359-90F5-ADF16FAED97F}"/>
              </a:ext>
            </a:extLst>
          </p:cNvPr>
          <p:cNvSpPr txBox="1"/>
          <p:nvPr/>
        </p:nvSpPr>
        <p:spPr>
          <a:xfrm>
            <a:off x="897622" y="3559089"/>
            <a:ext cx="175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단기적 접근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386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E7BCF8-FCC9-4688-A1DB-8F51C9BB2C9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A4F58D-3658-4270-BFEA-4F0DE6C6FE4D}"/>
                </a:ext>
              </a:extLst>
            </p:cNvPr>
            <p:cNvGrpSpPr/>
            <p:nvPr/>
          </p:nvGrpSpPr>
          <p:grpSpPr>
            <a:xfrm>
              <a:off x="127518" y="130630"/>
              <a:ext cx="11902749" cy="6596740"/>
              <a:chOff x="127518" y="130630"/>
              <a:chExt cx="11902749" cy="659674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82FF28E-87CD-461E-A5C9-1D35341F6C68}"/>
                  </a:ext>
                </a:extLst>
              </p:cNvPr>
              <p:cNvSpPr/>
              <p:nvPr/>
            </p:nvSpPr>
            <p:spPr>
              <a:xfrm>
                <a:off x="214604" y="130630"/>
                <a:ext cx="11747241" cy="1772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FF254FF-EC19-441E-BDEC-1A7801FE8C3B}"/>
                  </a:ext>
                </a:extLst>
              </p:cNvPr>
              <p:cNvSpPr/>
              <p:nvPr/>
            </p:nvSpPr>
            <p:spPr>
              <a:xfrm>
                <a:off x="214603" y="6550088"/>
                <a:ext cx="11747241" cy="1772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728FCBD-E770-4603-8979-7A7A46F95FB3}"/>
                  </a:ext>
                </a:extLst>
              </p:cNvPr>
              <p:cNvSpPr/>
              <p:nvPr/>
            </p:nvSpPr>
            <p:spPr>
              <a:xfrm>
                <a:off x="127518" y="130630"/>
                <a:ext cx="205274" cy="65967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2FA4321-A7B3-42F2-9999-4991F463DCDF}"/>
                  </a:ext>
                </a:extLst>
              </p:cNvPr>
              <p:cNvSpPr/>
              <p:nvPr/>
            </p:nvSpPr>
            <p:spPr>
              <a:xfrm>
                <a:off x="11824993" y="130630"/>
                <a:ext cx="205274" cy="65967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20155A3-753C-4B64-9B5B-B9FA756E3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5706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2BCF0A-7DDA-45A2-A60C-C13435C0B40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91F7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A5CA30-0AFA-46DA-9FC8-4B1F8A582E88}"/>
              </a:ext>
            </a:extLst>
          </p:cNvPr>
          <p:cNvGrpSpPr/>
          <p:nvPr/>
        </p:nvGrpSpPr>
        <p:grpSpPr>
          <a:xfrm>
            <a:off x="127518" y="130630"/>
            <a:ext cx="11902749" cy="6596740"/>
            <a:chOff x="127518" y="130630"/>
            <a:chExt cx="11902749" cy="659674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1EFBFA5-3218-4322-ABD6-A118D7B513CD}"/>
                </a:ext>
              </a:extLst>
            </p:cNvPr>
            <p:cNvSpPr/>
            <p:nvPr/>
          </p:nvSpPr>
          <p:spPr>
            <a:xfrm>
              <a:off x="214604" y="130630"/>
              <a:ext cx="11747241" cy="177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E1A0B7-947F-4B05-91AB-9042BC6DEA17}"/>
                </a:ext>
              </a:extLst>
            </p:cNvPr>
            <p:cNvSpPr/>
            <p:nvPr/>
          </p:nvSpPr>
          <p:spPr>
            <a:xfrm>
              <a:off x="214603" y="6550088"/>
              <a:ext cx="11747241" cy="177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05F2EB-E381-47AC-A2E3-44F68C103174}"/>
                </a:ext>
              </a:extLst>
            </p:cNvPr>
            <p:cNvSpPr/>
            <p:nvPr/>
          </p:nvSpPr>
          <p:spPr>
            <a:xfrm>
              <a:off x="127518" y="130630"/>
              <a:ext cx="205274" cy="6596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BA407C1-84A0-41A7-BB98-1BD9D50B8A5D}"/>
                </a:ext>
              </a:extLst>
            </p:cNvPr>
            <p:cNvSpPr/>
            <p:nvPr/>
          </p:nvSpPr>
          <p:spPr>
            <a:xfrm>
              <a:off x="11824993" y="130630"/>
              <a:ext cx="205274" cy="6596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8CEFCA-24A6-495A-822B-6CAAAD83F11B}"/>
              </a:ext>
            </a:extLst>
          </p:cNvPr>
          <p:cNvGrpSpPr/>
          <p:nvPr/>
        </p:nvGrpSpPr>
        <p:grpSpPr>
          <a:xfrm>
            <a:off x="4639111" y="2728433"/>
            <a:ext cx="5478011" cy="3693319"/>
            <a:chOff x="3607265" y="3030437"/>
            <a:chExt cx="5478011" cy="369331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76D0F2D-BCE1-474C-BD5E-D240A3A737F9}"/>
                </a:ext>
              </a:extLst>
            </p:cNvPr>
            <p:cNvSpPr txBox="1"/>
            <p:nvPr/>
          </p:nvSpPr>
          <p:spPr>
            <a:xfrm>
              <a:off x="3607265" y="3030437"/>
              <a:ext cx="5478011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sz="24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선정이유</a:t>
              </a:r>
              <a:endPara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342900" indent="-342900">
                <a:buAutoNum type="arabicPeriod"/>
              </a:pPr>
              <a:endPara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sz="24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TR</a:t>
              </a:r>
              <a:r>
                <a:rPr lang="ko-KR" altLang="en-US" sz="24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부문</a:t>
              </a:r>
              <a:endPara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342900" indent="-342900">
                <a:buAutoNum type="arabicPeriod"/>
              </a:pPr>
              <a:endPara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24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호텔</a:t>
              </a:r>
              <a:r>
                <a:rPr lang="en-US" altLang="ko-KR" sz="24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&amp;</a:t>
              </a:r>
              <a:r>
                <a:rPr lang="ko-KR" altLang="en-US" sz="24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레저부문 </a:t>
              </a:r>
              <a:endPara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342900" indent="-342900">
                <a:buAutoNum type="arabicPeriod"/>
              </a:pPr>
              <a:endPara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24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</a:t>
              </a:r>
              <a:endPara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342900" indent="-342900">
                <a:buAutoNum type="arabicPeriod"/>
              </a:pPr>
              <a:endPara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24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투자전략</a:t>
              </a:r>
              <a:endPara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342900" indent="-342900">
                <a:buAutoNum type="arabicPeriod"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81E5CC-0F90-4051-B0AD-4427F217B083}"/>
                </a:ext>
              </a:extLst>
            </p:cNvPr>
            <p:cNvSpPr txBox="1"/>
            <p:nvPr/>
          </p:nvSpPr>
          <p:spPr>
            <a:xfrm>
              <a:off x="5167618" y="3766110"/>
              <a:ext cx="23573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산업분석    </a:t>
              </a:r>
              <a:r>
                <a:rPr lang="en-US" altLang="ko-KR" sz="12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시장분석</a:t>
              </a:r>
              <a:endPara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수익구조    </a:t>
              </a:r>
              <a:r>
                <a:rPr lang="en-US" altLang="ko-KR" sz="12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- OUTLOOK</a:t>
              </a: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투자현황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737AE-FC4D-4DEB-B023-2F86C5AA9DDE}"/>
                </a:ext>
              </a:extLst>
            </p:cNvPr>
            <p:cNvSpPr txBox="1"/>
            <p:nvPr/>
          </p:nvSpPr>
          <p:spPr>
            <a:xfrm>
              <a:off x="4679162" y="5211074"/>
              <a:ext cx="23573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재무분석</a:t>
              </a:r>
              <a:endPara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기술적분석</a:t>
              </a:r>
              <a:endPara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171450" indent="-171450">
                <a:buFontTx/>
                <a:buChar char="-"/>
              </a:pPr>
              <a:endPara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32" name="제목 8">
            <a:extLst>
              <a:ext uri="{FF2B5EF4-FFF2-40B4-BE49-F238E27FC236}">
                <a16:creationId xmlns:a16="http://schemas.microsoft.com/office/drawing/2014/main" id="{7093EED1-3394-4545-9C1C-C74A654CF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182" y="1218333"/>
            <a:ext cx="8273143" cy="1187387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목 차 </a:t>
            </a:r>
            <a:endParaRPr lang="ko-KR" altLang="en-US" sz="3200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1E632E-7581-4836-B3D0-923BEA1F9C4B}"/>
              </a:ext>
            </a:extLst>
          </p:cNvPr>
          <p:cNvSpPr/>
          <p:nvPr/>
        </p:nvSpPr>
        <p:spPr>
          <a:xfrm>
            <a:off x="3946849" y="2554378"/>
            <a:ext cx="408680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250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1D5275A-2418-4B1F-81BB-BB96C431807D}"/>
              </a:ext>
            </a:extLst>
          </p:cNvPr>
          <p:cNvGrpSpPr/>
          <p:nvPr/>
        </p:nvGrpSpPr>
        <p:grpSpPr>
          <a:xfrm>
            <a:off x="789079" y="920428"/>
            <a:ext cx="3716235" cy="4066978"/>
            <a:chOff x="56653" y="217105"/>
            <a:chExt cx="4636391" cy="51573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638E7CA-DE85-41BB-9074-E658D52E8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53" y="217105"/>
              <a:ext cx="4385387" cy="1005204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1F7B022-7BD5-4A9E-9927-6CF9DD01A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81" y="1443419"/>
              <a:ext cx="4505763" cy="3931014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1816258-8AB0-468A-ABA6-39F09E6A0D76}"/>
              </a:ext>
            </a:extLst>
          </p:cNvPr>
          <p:cNvSpPr/>
          <p:nvPr/>
        </p:nvSpPr>
        <p:spPr>
          <a:xfrm>
            <a:off x="299239" y="5587747"/>
            <a:ext cx="5128456" cy="1063664"/>
          </a:xfrm>
          <a:prstGeom prst="round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사드 배치 이후 악화되었던 중국과의 관계가 최근 다시 호전되고 있음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7DBB65-5B93-4C72-A794-5D2C4D711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869" y="1713114"/>
            <a:ext cx="4436519" cy="294083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275AD24-0A73-48D5-824A-D8369C6492B2}"/>
              </a:ext>
            </a:extLst>
          </p:cNvPr>
          <p:cNvSpPr/>
          <p:nvPr/>
        </p:nvSpPr>
        <p:spPr>
          <a:xfrm>
            <a:off x="6371869" y="5537944"/>
            <a:ext cx="4926349" cy="1039702"/>
          </a:xfrm>
          <a:prstGeom prst="round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동남아시아 국가들의 경제성장으로 인해 국내 관광객들이 앞으로 늘어날 것으로 추정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0794B8-3568-4FE2-B010-7CE81AE59627}"/>
              </a:ext>
            </a:extLst>
          </p:cNvPr>
          <p:cNvSpPr txBox="1"/>
          <p:nvPr/>
        </p:nvSpPr>
        <p:spPr>
          <a:xfrm>
            <a:off x="299249" y="206589"/>
            <a:ext cx="194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선정이유</a:t>
            </a:r>
          </a:p>
        </p:txBody>
      </p:sp>
    </p:spTree>
    <p:extLst>
      <p:ext uri="{BB962C8B-B14F-4D97-AF65-F5344CB8AC3E}">
        <p14:creationId xmlns:p14="http://schemas.microsoft.com/office/powerpoint/2010/main" val="543357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CBD42F8-71C9-459B-ACDE-DD53B7B9F7D0}"/>
              </a:ext>
            </a:extLst>
          </p:cNvPr>
          <p:cNvSpPr/>
          <p:nvPr/>
        </p:nvSpPr>
        <p:spPr>
          <a:xfrm>
            <a:off x="6276947" y="3796713"/>
            <a:ext cx="5159159" cy="585887"/>
          </a:xfrm>
          <a:prstGeom prst="round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06CCEFE-A2A5-4CF8-9D1E-71DB46ACFB44}"/>
              </a:ext>
            </a:extLst>
          </p:cNvPr>
          <p:cNvSpPr/>
          <p:nvPr/>
        </p:nvSpPr>
        <p:spPr>
          <a:xfrm>
            <a:off x="6276947" y="143922"/>
            <a:ext cx="5159159" cy="585887"/>
          </a:xfrm>
          <a:prstGeom prst="round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56FD898-B78E-431F-A5A2-FA792F1D0469}"/>
              </a:ext>
            </a:extLst>
          </p:cNvPr>
          <p:cNvSpPr/>
          <p:nvPr/>
        </p:nvSpPr>
        <p:spPr>
          <a:xfrm>
            <a:off x="299249" y="1305230"/>
            <a:ext cx="5159159" cy="585887"/>
          </a:xfrm>
          <a:prstGeom prst="round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9932F-5484-4DD9-977D-B2687B88BB6B}"/>
              </a:ext>
            </a:extLst>
          </p:cNvPr>
          <p:cNvSpPr txBox="1"/>
          <p:nvPr/>
        </p:nvSpPr>
        <p:spPr>
          <a:xfrm>
            <a:off x="299249" y="206589"/>
            <a:ext cx="194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선정이유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F2D3D26-A0A6-4435-BE5E-B2319AD8202D}"/>
              </a:ext>
            </a:extLst>
          </p:cNvPr>
          <p:cNvGrpSpPr/>
          <p:nvPr/>
        </p:nvGrpSpPr>
        <p:grpSpPr>
          <a:xfrm>
            <a:off x="395187" y="1420992"/>
            <a:ext cx="4984548" cy="3763404"/>
            <a:chOff x="645919" y="743791"/>
            <a:chExt cx="5549609" cy="560582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FE6B80-83EB-4BB3-943C-259CC43C0CAB}"/>
                </a:ext>
              </a:extLst>
            </p:cNvPr>
            <p:cNvSpPr txBox="1"/>
            <p:nvPr/>
          </p:nvSpPr>
          <p:spPr>
            <a:xfrm>
              <a:off x="2241402" y="743791"/>
              <a:ext cx="2725837" cy="504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중국의 연도별 </a:t>
              </a:r>
              <a:r>
                <a:rPr lang="en-US" altLang="ko-KR" sz="16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GDP</a:t>
              </a:r>
              <a:endPara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2B94206-E15F-439C-BD42-FFD7367B0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19" y="1558926"/>
              <a:ext cx="4959669" cy="2606405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DAC3E13-EC3E-4951-9F2A-0E4B32E87391}"/>
                </a:ext>
              </a:extLst>
            </p:cNvPr>
            <p:cNvSpPr/>
            <p:nvPr/>
          </p:nvSpPr>
          <p:spPr>
            <a:xfrm>
              <a:off x="4058816" y="3284375"/>
              <a:ext cx="261257" cy="26125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ED52A3F8-F541-44C3-BDC5-A01EA1A3FCF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46759" y="3800650"/>
              <a:ext cx="817216" cy="531846"/>
            </a:xfrm>
            <a:prstGeom prst="bentConnector3">
              <a:avLst/>
            </a:prstGeom>
            <a:ln w="38100" cap="rnd">
              <a:solidFill>
                <a:srgbClr val="FF0000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179FF1-707B-4FD4-A473-E742308281A5}"/>
                </a:ext>
              </a:extLst>
            </p:cNvPr>
            <p:cNvSpPr txBox="1"/>
            <p:nvPr/>
          </p:nvSpPr>
          <p:spPr>
            <a:xfrm>
              <a:off x="3461658" y="4624749"/>
              <a:ext cx="2733870" cy="1724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2008</a:t>
              </a:r>
              <a:r>
                <a:rPr lang="ko-KR" altLang="en-US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년도 변곡점을 </a:t>
              </a:r>
              <a:endPara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r>
                <a:rPr lang="ko-KR" altLang="en-US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기준으로 급격히 상승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77D1923-7D16-46D2-8E73-C4FE1EDB4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41" y="764894"/>
            <a:ext cx="4746997" cy="2244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23F64F-EE53-4615-97B4-EEA4ADCC6D70}"/>
              </a:ext>
            </a:extLst>
          </p:cNvPr>
          <p:cNvSpPr txBox="1"/>
          <p:nvPr/>
        </p:nvSpPr>
        <p:spPr>
          <a:xfrm>
            <a:off x="7729789" y="262954"/>
            <a:ext cx="2513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대한민국의 관광수입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194F334-9925-425B-B87D-5E11B44D5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590" y="4397500"/>
            <a:ext cx="4638313" cy="22443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A1B504-E38D-43D0-B429-9EAB6A54EC0E}"/>
              </a:ext>
            </a:extLst>
          </p:cNvPr>
          <p:cNvSpPr txBox="1"/>
          <p:nvPr/>
        </p:nvSpPr>
        <p:spPr>
          <a:xfrm>
            <a:off x="7671362" y="3931575"/>
            <a:ext cx="2776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대한민국의 관광객유입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E2F1B40-4D4E-4508-9CF6-23C5016ED23A}"/>
              </a:ext>
            </a:extLst>
          </p:cNvPr>
          <p:cNvSpPr/>
          <p:nvPr/>
        </p:nvSpPr>
        <p:spPr>
          <a:xfrm>
            <a:off x="8856527" y="2304237"/>
            <a:ext cx="261257" cy="261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DF7855F-BE91-427B-9600-3D87A66C66C5}"/>
              </a:ext>
            </a:extLst>
          </p:cNvPr>
          <p:cNvSpPr/>
          <p:nvPr/>
        </p:nvSpPr>
        <p:spPr>
          <a:xfrm>
            <a:off x="6855643" y="6072934"/>
            <a:ext cx="261257" cy="261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0CE4C24-D0D9-4510-A775-E60B05505013}"/>
              </a:ext>
            </a:extLst>
          </p:cNvPr>
          <p:cNvCxnSpPr>
            <a:cxnSpLocks/>
          </p:cNvCxnSpPr>
          <p:nvPr/>
        </p:nvCxnSpPr>
        <p:spPr>
          <a:xfrm rot="16200000" flipV="1">
            <a:off x="8855705" y="2812155"/>
            <a:ext cx="768088" cy="505188"/>
          </a:xfrm>
          <a:prstGeom prst="bentConnector3">
            <a:avLst>
              <a:gd name="adj1" fmla="val -1021"/>
            </a:avLst>
          </a:prstGeom>
          <a:ln w="38100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515388C-E620-4E34-A643-99B3279F227B}"/>
              </a:ext>
            </a:extLst>
          </p:cNvPr>
          <p:cNvSpPr txBox="1"/>
          <p:nvPr/>
        </p:nvSpPr>
        <p:spPr>
          <a:xfrm>
            <a:off x="9436492" y="3214824"/>
            <a:ext cx="161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2008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년도 이후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급격한 상승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C98BBE6-6DF8-43F4-B501-EE6FED94FB2C}"/>
              </a:ext>
            </a:extLst>
          </p:cNvPr>
          <p:cNvSpPr/>
          <p:nvPr/>
        </p:nvSpPr>
        <p:spPr>
          <a:xfrm>
            <a:off x="10317029" y="992892"/>
            <a:ext cx="261257" cy="26125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CFEF673-67A3-4999-9437-3FF050529A17}"/>
              </a:ext>
            </a:extLst>
          </p:cNvPr>
          <p:cNvSpPr/>
          <p:nvPr/>
        </p:nvSpPr>
        <p:spPr>
          <a:xfrm>
            <a:off x="9930742" y="4594406"/>
            <a:ext cx="261257" cy="26125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423F635-8FE4-4D7F-8758-99B540DF28DE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424311" y="1398212"/>
            <a:ext cx="941246" cy="852418"/>
          </a:xfrm>
          <a:prstGeom prst="bentConnector3">
            <a:avLst>
              <a:gd name="adj1" fmla="val 50000"/>
            </a:avLst>
          </a:prstGeom>
          <a:ln w="38100" cap="rnd">
            <a:solidFill>
              <a:srgbClr val="C0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177D0BE-0664-4B9F-8AE0-08D820EB1877}"/>
              </a:ext>
            </a:extLst>
          </p:cNvPr>
          <p:cNvSpPr txBox="1"/>
          <p:nvPr/>
        </p:nvSpPr>
        <p:spPr>
          <a:xfrm>
            <a:off x="10850577" y="2405990"/>
            <a:ext cx="1378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사드 사건 이후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중국과의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관계악화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0575EF66-556F-4FE0-A3D4-BB24FEF42943}"/>
              </a:ext>
            </a:extLst>
          </p:cNvPr>
          <p:cNvSpPr/>
          <p:nvPr/>
        </p:nvSpPr>
        <p:spPr>
          <a:xfrm>
            <a:off x="5268545" y="2921335"/>
            <a:ext cx="846116" cy="585887"/>
          </a:xfrm>
          <a:prstGeom prst="rightArrow">
            <a:avLst/>
          </a:prstGeom>
          <a:solidFill>
            <a:srgbClr val="FF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양쪽 대괄호 30">
            <a:extLst>
              <a:ext uri="{FF2B5EF4-FFF2-40B4-BE49-F238E27FC236}">
                <a16:creationId xmlns:a16="http://schemas.microsoft.com/office/drawing/2014/main" id="{58DD107D-6DE8-4BA2-B679-DA1BD0DEADBD}"/>
              </a:ext>
            </a:extLst>
          </p:cNvPr>
          <p:cNvSpPr/>
          <p:nvPr/>
        </p:nvSpPr>
        <p:spPr>
          <a:xfrm>
            <a:off x="395187" y="4605412"/>
            <a:ext cx="5399123" cy="1749780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E9ADA-3C4F-4047-8992-B115C905E44B}"/>
              </a:ext>
            </a:extLst>
          </p:cNvPr>
          <p:cNvSpPr txBox="1"/>
          <p:nvPr/>
        </p:nvSpPr>
        <p:spPr>
          <a:xfrm>
            <a:off x="687450" y="4871476"/>
            <a:ext cx="4814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중국의 경제성장으로 인해 중국인들의 삶이 풍요로워 지고 있고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그로 인해 해외여행을 떠나는 사람들이 많아지고 있고 그로 인해 우리나라의 관광수입이 증가하고 있음</a:t>
            </a:r>
          </a:p>
        </p:txBody>
      </p:sp>
    </p:spTree>
    <p:extLst>
      <p:ext uri="{BB962C8B-B14F-4D97-AF65-F5344CB8AC3E}">
        <p14:creationId xmlns:p14="http://schemas.microsoft.com/office/powerpoint/2010/main" val="4170289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5E1847-B97B-4DE0-A0F3-A54394330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8FE13C4-AC2F-4464-AE70-F2EF9E182C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2B4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FAFBBA4-D9C0-4972-AFE4-B16F7368D6D5}"/>
              </a:ext>
            </a:extLst>
          </p:cNvPr>
          <p:cNvGrpSpPr/>
          <p:nvPr/>
        </p:nvGrpSpPr>
        <p:grpSpPr>
          <a:xfrm>
            <a:off x="4510053" y="590333"/>
            <a:ext cx="2063021" cy="1786063"/>
            <a:chOff x="4918364" y="618908"/>
            <a:chExt cx="2063021" cy="1786063"/>
          </a:xfrm>
          <a:solidFill>
            <a:schemeClr val="bg1"/>
          </a:solidFill>
        </p:grpSpPr>
        <p:sp>
          <p:nvSpPr>
            <p:cNvPr id="7" name="육각형 6">
              <a:extLst>
                <a:ext uri="{FF2B5EF4-FFF2-40B4-BE49-F238E27FC236}">
                  <a16:creationId xmlns:a16="http://schemas.microsoft.com/office/drawing/2014/main" id="{151BF835-FA41-4EDA-80E8-A5C3CF711261}"/>
                </a:ext>
              </a:extLst>
            </p:cNvPr>
            <p:cNvSpPr/>
            <p:nvPr/>
          </p:nvSpPr>
          <p:spPr>
            <a:xfrm>
              <a:off x="4918364" y="618908"/>
              <a:ext cx="2063021" cy="1786063"/>
            </a:xfrm>
            <a:prstGeom prst="hexagon">
              <a:avLst/>
            </a:prstGeom>
            <a:grpFill/>
            <a:ln w="123825">
              <a:gradFill>
                <a:gsLst>
                  <a:gs pos="0">
                    <a:schemeClr val="accent5">
                      <a:lumMod val="75000"/>
                    </a:schemeClr>
                  </a:gs>
                  <a:gs pos="74000">
                    <a:schemeClr val="accent4">
                      <a:lumMod val="20000"/>
                      <a:lumOff val="80000"/>
                    </a:schemeClr>
                  </a:gs>
                  <a:gs pos="83000">
                    <a:schemeClr val="accent2">
                      <a:lumMod val="20000"/>
                      <a:lumOff val="80000"/>
                    </a:schemeClr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D45BA5-9F8F-474B-8601-CB92AFBE74A7}"/>
                </a:ext>
              </a:extLst>
            </p:cNvPr>
            <p:cNvSpPr txBox="1"/>
            <p:nvPr/>
          </p:nvSpPr>
          <p:spPr>
            <a:xfrm>
              <a:off x="5492674" y="1558742"/>
              <a:ext cx="109408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TR</a:t>
              </a: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부문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109E44-C632-435C-A64D-A07818B3541C}"/>
                </a:ext>
              </a:extLst>
            </p:cNvPr>
            <p:cNvSpPr txBox="1"/>
            <p:nvPr/>
          </p:nvSpPr>
          <p:spPr>
            <a:xfrm>
              <a:off x="5680488" y="1915494"/>
              <a:ext cx="71845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7030A0"/>
                  </a:solidFill>
                </a:rPr>
                <a:t>89%</a:t>
              </a:r>
              <a:endParaRPr lang="ko-KR" altLang="en-US" dirty="0">
                <a:solidFill>
                  <a:srgbClr val="7030A0"/>
                </a:solidFill>
              </a:endParaRPr>
            </a:p>
          </p:txBody>
        </p:sp>
        <p:pic>
          <p:nvPicPr>
            <p:cNvPr id="10" name="그래픽 9" descr="정장">
              <a:extLst>
                <a:ext uri="{FF2B5EF4-FFF2-40B4-BE49-F238E27FC236}">
                  <a16:creationId xmlns:a16="http://schemas.microsoft.com/office/drawing/2014/main" id="{F6E9B249-6040-4AAA-83BD-5AD68A693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4545" y="709639"/>
              <a:ext cx="914400" cy="918306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F11615-73AF-4AAC-9E55-7F810AB406E6}"/>
              </a:ext>
            </a:extLst>
          </p:cNvPr>
          <p:cNvGrpSpPr/>
          <p:nvPr/>
        </p:nvGrpSpPr>
        <p:grpSpPr>
          <a:xfrm>
            <a:off x="8973198" y="590333"/>
            <a:ext cx="2063021" cy="1786063"/>
            <a:chOff x="8680612" y="618908"/>
            <a:chExt cx="2063021" cy="1786063"/>
          </a:xfrm>
        </p:grpSpPr>
        <p:sp>
          <p:nvSpPr>
            <p:cNvPr id="12" name="육각형 11">
              <a:extLst>
                <a:ext uri="{FF2B5EF4-FFF2-40B4-BE49-F238E27FC236}">
                  <a16:creationId xmlns:a16="http://schemas.microsoft.com/office/drawing/2014/main" id="{B666566B-4348-40E8-A3FC-BA7D5E344772}"/>
                </a:ext>
              </a:extLst>
            </p:cNvPr>
            <p:cNvSpPr/>
            <p:nvPr/>
          </p:nvSpPr>
          <p:spPr>
            <a:xfrm>
              <a:off x="8680612" y="618908"/>
              <a:ext cx="2063021" cy="1786063"/>
            </a:xfrm>
            <a:prstGeom prst="hexagon">
              <a:avLst/>
            </a:prstGeom>
            <a:solidFill>
              <a:schemeClr val="bg1"/>
            </a:solidFill>
            <a:ln w="123825">
              <a:gradFill>
                <a:gsLst>
                  <a:gs pos="0">
                    <a:schemeClr val="accent5">
                      <a:lumMod val="75000"/>
                    </a:schemeClr>
                  </a:gs>
                  <a:gs pos="74000">
                    <a:schemeClr val="accent4">
                      <a:lumMod val="20000"/>
                      <a:lumOff val="80000"/>
                    </a:schemeClr>
                  </a:gs>
                  <a:gs pos="83000">
                    <a:schemeClr val="accent2">
                      <a:lumMod val="20000"/>
                      <a:lumOff val="80000"/>
                    </a:schemeClr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277CB7-8316-455B-BC35-BE755BBAB027}"/>
                </a:ext>
              </a:extLst>
            </p:cNvPr>
            <p:cNvSpPr txBox="1"/>
            <p:nvPr/>
          </p:nvSpPr>
          <p:spPr>
            <a:xfrm>
              <a:off x="9100417" y="1651374"/>
              <a:ext cx="14193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호텔</a:t>
              </a: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&amp;</a:t>
              </a:r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레저</a:t>
              </a:r>
            </a:p>
          </p:txBody>
        </p:sp>
        <p:pic>
          <p:nvPicPr>
            <p:cNvPr id="14" name="그래픽 13" descr="건물">
              <a:extLst>
                <a:ext uri="{FF2B5EF4-FFF2-40B4-BE49-F238E27FC236}">
                  <a16:creationId xmlns:a16="http://schemas.microsoft.com/office/drawing/2014/main" id="{93D28862-D938-4804-91B8-D55E787E3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4923" y="72198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0361D4-2DFD-41CD-B1D8-06841D9DEF6A}"/>
                </a:ext>
              </a:extLst>
            </p:cNvPr>
            <p:cNvSpPr txBox="1"/>
            <p:nvPr/>
          </p:nvSpPr>
          <p:spPr>
            <a:xfrm>
              <a:off x="9450866" y="1965670"/>
              <a:ext cx="718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7030A0"/>
                  </a:solidFill>
                </a:rPr>
                <a:t>11%</a:t>
              </a:r>
              <a:endParaRPr lang="ko-KR" altLang="en-US" dirty="0">
                <a:solidFill>
                  <a:srgbClr val="7030A0"/>
                </a:solidFill>
              </a:endParaRPr>
            </a:p>
          </p:txBody>
        </p:sp>
      </p:grpSp>
      <p:sp>
        <p:nvSpPr>
          <p:cNvPr id="16" name="내용 개체 틀 52">
            <a:extLst>
              <a:ext uri="{FF2B5EF4-FFF2-40B4-BE49-F238E27FC236}">
                <a16:creationId xmlns:a16="http://schemas.microsoft.com/office/drawing/2014/main" id="{47D49878-A339-40F1-AF18-975F84C29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2689" y="2640516"/>
            <a:ext cx="4429866" cy="3798959"/>
          </a:xfrm>
        </p:spPr>
        <p:txBody>
          <a:bodyPr>
            <a:normAutofit fontScale="32500" lnSpcReduction="20000"/>
          </a:bodyPr>
          <a:lstStyle/>
          <a:p>
            <a:r>
              <a:rPr lang="ko-KR" altLang="en-US" sz="7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국내</a:t>
            </a:r>
            <a:r>
              <a:rPr lang="en-US" altLang="ko-KR" sz="7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(4</a:t>
            </a:r>
            <a:r>
              <a:rPr lang="ko-KR" altLang="en-US" sz="7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</a:t>
            </a:r>
            <a:r>
              <a:rPr lang="en-US" altLang="ko-KR" sz="7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3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B0604020202020204" pitchFamily="2" charset="-79"/>
              </a:rPr>
              <a:t>   -</a:t>
            </a:r>
            <a:r>
              <a:rPr lang="ko-KR" altLang="en-US" sz="3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B0604020202020204" pitchFamily="2" charset="-79"/>
              </a:rPr>
              <a:t>서울 면세점</a:t>
            </a:r>
            <a:endParaRPr lang="en-US" altLang="ko-KR" sz="37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haroni" panose="020B0604020202020204" pitchFamily="2" charset="-79"/>
            </a:endParaRPr>
          </a:p>
          <a:p>
            <a:pPr marL="0" indent="0">
              <a:buNone/>
            </a:pPr>
            <a:r>
              <a:rPr lang="en-US" altLang="ko-KR" sz="3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B0604020202020204" pitchFamily="2" charset="-79"/>
              </a:rPr>
              <a:t>   -</a:t>
            </a:r>
            <a:r>
              <a:rPr lang="ko-KR" altLang="en-US" sz="3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B0604020202020204" pitchFamily="2" charset="-79"/>
              </a:rPr>
              <a:t>제주 면세점</a:t>
            </a:r>
            <a:endParaRPr lang="en-US" altLang="ko-KR" sz="37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haroni" panose="020B0604020202020204" pitchFamily="2" charset="-79"/>
            </a:endParaRPr>
          </a:p>
          <a:p>
            <a:pPr marL="0" indent="0">
              <a:buNone/>
            </a:pPr>
            <a:r>
              <a:rPr lang="en-US" altLang="ko-KR" sz="3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B0604020202020204" pitchFamily="2" charset="-79"/>
              </a:rPr>
              <a:t>   -</a:t>
            </a:r>
            <a:r>
              <a:rPr lang="ko-KR" altLang="en-US" sz="3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B0604020202020204" pitchFamily="2" charset="-79"/>
              </a:rPr>
              <a:t>인천공항 면세점</a:t>
            </a:r>
            <a:endParaRPr lang="en-US" altLang="ko-KR" sz="37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haroni" panose="020B0604020202020204" pitchFamily="2" charset="-79"/>
            </a:endParaRPr>
          </a:p>
          <a:p>
            <a:pPr marL="0" indent="0">
              <a:buNone/>
            </a:pPr>
            <a:r>
              <a:rPr lang="en-US" altLang="ko-KR" sz="3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B0604020202020204" pitchFamily="2" charset="-79"/>
              </a:rPr>
              <a:t>   -</a:t>
            </a:r>
            <a:r>
              <a:rPr lang="ko-KR" altLang="en-US" sz="37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B0604020202020204" pitchFamily="2" charset="-79"/>
              </a:rPr>
              <a:t>신라아이파크</a:t>
            </a:r>
            <a:r>
              <a:rPr lang="ko-KR" altLang="en-US" sz="3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B0604020202020204" pitchFamily="2" charset="-79"/>
              </a:rPr>
              <a:t> 면세점</a:t>
            </a:r>
            <a:endParaRPr lang="en-US" altLang="ko-KR" sz="37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haroni" panose="020B0604020202020204" pitchFamily="2" charset="-79"/>
            </a:endParaRPr>
          </a:p>
          <a:p>
            <a:endParaRPr lang="en-US" altLang="ko-KR" sz="2000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endParaRPr lang="en-US" altLang="ko-KR" sz="7400" dirty="0">
              <a:solidFill>
                <a:schemeClr val="bg1"/>
              </a:solidFill>
            </a:endParaRPr>
          </a:p>
          <a:p>
            <a:r>
              <a:rPr lang="ko-KR" altLang="en-US" sz="7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해외</a:t>
            </a:r>
            <a:r>
              <a:rPr lang="en-US" altLang="ko-KR" sz="7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(5</a:t>
            </a:r>
            <a:r>
              <a:rPr lang="ko-KR" altLang="en-US" sz="7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</a:t>
            </a:r>
            <a:r>
              <a:rPr lang="en-US" altLang="ko-KR" sz="7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3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-</a:t>
            </a:r>
            <a:r>
              <a:rPr lang="ko-KR" altLang="en-US" sz="3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싱가폴 창이공항 면세점</a:t>
            </a:r>
            <a:endParaRPr lang="en-US" altLang="ko-KR" sz="37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None/>
            </a:pPr>
            <a:r>
              <a:rPr lang="en-US" altLang="ko-KR" sz="3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-</a:t>
            </a:r>
            <a:r>
              <a:rPr lang="ko-KR" altLang="en-US" sz="3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홍콩 </a:t>
            </a:r>
            <a:r>
              <a:rPr lang="ko-KR" altLang="en-US" sz="37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첵락콕공항</a:t>
            </a:r>
            <a:r>
              <a:rPr lang="ko-KR" altLang="en-US" sz="3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면세점</a:t>
            </a:r>
            <a:endParaRPr lang="en-US" altLang="ko-KR" sz="37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None/>
            </a:pPr>
            <a:r>
              <a:rPr lang="en-US" altLang="ko-KR" sz="3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-</a:t>
            </a:r>
            <a:r>
              <a:rPr lang="ko-KR" altLang="en-US" sz="3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마카오 공항 면세점</a:t>
            </a:r>
            <a:endParaRPr lang="en-US" altLang="ko-KR" sz="37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None/>
            </a:pPr>
            <a:r>
              <a:rPr lang="en-US" altLang="ko-KR" sz="3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-</a:t>
            </a:r>
            <a:r>
              <a:rPr lang="ko-KR" altLang="en-US" sz="3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태국 </a:t>
            </a:r>
            <a:r>
              <a:rPr lang="ko-KR" altLang="en-US" sz="37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푸켓</a:t>
            </a:r>
            <a:r>
              <a:rPr lang="ko-KR" altLang="en-US" sz="3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시내면세점</a:t>
            </a:r>
            <a:endParaRPr lang="en-US" altLang="ko-KR" sz="37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None/>
            </a:pPr>
            <a:r>
              <a:rPr lang="en-US" altLang="ko-KR" sz="3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-</a:t>
            </a:r>
            <a:r>
              <a:rPr lang="ko-KR" altLang="en-US" sz="3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일본 동경 시내면세점</a:t>
            </a:r>
          </a:p>
        </p:txBody>
      </p:sp>
      <p:sp>
        <p:nvSpPr>
          <p:cNvPr id="17" name="내용 개체 틀 52">
            <a:extLst>
              <a:ext uri="{FF2B5EF4-FFF2-40B4-BE49-F238E27FC236}">
                <a16:creationId xmlns:a16="http://schemas.microsoft.com/office/drawing/2014/main" id="{E2CC1F89-CE86-456F-BCFF-84EF666EB335}"/>
              </a:ext>
            </a:extLst>
          </p:cNvPr>
          <p:cNvSpPr txBox="1">
            <a:spLocks/>
          </p:cNvSpPr>
          <p:nvPr/>
        </p:nvSpPr>
        <p:spPr>
          <a:xfrm>
            <a:off x="9047282" y="2753339"/>
            <a:ext cx="4429866" cy="2963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서울호텔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제주호텔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신라스테이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거제삼성호텔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여행사업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CFC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레포츠사업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0741B-0C62-44F5-B20C-C7B6A85CB00C}"/>
              </a:ext>
            </a:extLst>
          </p:cNvPr>
          <p:cNvSpPr txBox="1"/>
          <p:nvPr/>
        </p:nvSpPr>
        <p:spPr>
          <a:xfrm>
            <a:off x="1155781" y="351189"/>
            <a:ext cx="2861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사업부문</a:t>
            </a:r>
          </a:p>
        </p:txBody>
      </p:sp>
      <p:pic>
        <p:nvPicPr>
          <p:cNvPr id="20" name="그래픽 19" descr="도시">
            <a:extLst>
              <a:ext uri="{FF2B5EF4-FFF2-40B4-BE49-F238E27FC236}">
                <a16:creationId xmlns:a16="http://schemas.microsoft.com/office/drawing/2014/main" id="{36D39537-922D-4AA9-82B7-5571DC6B3A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2290" y="432288"/>
            <a:ext cx="761132" cy="76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84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D29AE0-7AA2-4F4F-ACE7-93B13C27C9B9}"/>
              </a:ext>
            </a:extLst>
          </p:cNvPr>
          <p:cNvSpPr txBox="1"/>
          <p:nvPr/>
        </p:nvSpPr>
        <p:spPr>
          <a:xfrm>
            <a:off x="299249" y="206589"/>
            <a:ext cx="194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TR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409944-9C5B-49D6-B43F-7B66D1092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3" y="2218498"/>
            <a:ext cx="5388856" cy="2843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F44325-17E9-4432-8D73-B1959EFC79D5}"/>
              </a:ext>
            </a:extLst>
          </p:cNvPr>
          <p:cNvSpPr txBox="1"/>
          <p:nvPr/>
        </p:nvSpPr>
        <p:spPr>
          <a:xfrm>
            <a:off x="8130030" y="1992397"/>
            <a:ext cx="1949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산업특징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667AFE-9929-4E0A-8401-33D72B987649}"/>
              </a:ext>
            </a:extLst>
          </p:cNvPr>
          <p:cNvSpPr txBox="1"/>
          <p:nvPr/>
        </p:nvSpPr>
        <p:spPr>
          <a:xfrm>
            <a:off x="6825106" y="2709626"/>
            <a:ext cx="55435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국가로부터 설치 및 운영 특허를 받아 운영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초기 자본부담감이 커 장기간 대규모 투자 필요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상품가능고객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외국인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출국하는 내국인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대외환경에 많은 영향을 받음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A6EFC5-3188-4D9E-B9D2-B3B9C5E5381B}"/>
              </a:ext>
            </a:extLst>
          </p:cNvPr>
          <p:cNvSpPr/>
          <p:nvPr/>
        </p:nvSpPr>
        <p:spPr>
          <a:xfrm>
            <a:off x="390123" y="1042330"/>
            <a:ext cx="3714778" cy="585887"/>
          </a:xfrm>
          <a:prstGeom prst="round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161AD0-B0C4-477C-AF32-D1450F976FA8}"/>
              </a:ext>
            </a:extLst>
          </p:cNvPr>
          <p:cNvSpPr txBox="1"/>
          <p:nvPr/>
        </p:nvSpPr>
        <p:spPr>
          <a:xfrm>
            <a:off x="1440394" y="1165996"/>
            <a:ext cx="161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산 업 분 석</a:t>
            </a:r>
          </a:p>
        </p:txBody>
      </p:sp>
    </p:spTree>
    <p:extLst>
      <p:ext uri="{BB962C8B-B14F-4D97-AF65-F5344CB8AC3E}">
        <p14:creationId xmlns:p14="http://schemas.microsoft.com/office/powerpoint/2010/main" val="3333668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0C829C0-9A3F-4887-9EA8-88B075AD8181}"/>
              </a:ext>
            </a:extLst>
          </p:cNvPr>
          <p:cNvSpPr/>
          <p:nvPr/>
        </p:nvSpPr>
        <p:spPr>
          <a:xfrm>
            <a:off x="121452" y="3934201"/>
            <a:ext cx="1949002" cy="585887"/>
          </a:xfrm>
          <a:prstGeom prst="round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779D32E-C853-44F9-9286-6DCA642F8B17}"/>
              </a:ext>
            </a:extLst>
          </p:cNvPr>
          <p:cNvSpPr/>
          <p:nvPr/>
        </p:nvSpPr>
        <p:spPr>
          <a:xfrm>
            <a:off x="120545" y="5626504"/>
            <a:ext cx="1949002" cy="585887"/>
          </a:xfrm>
          <a:prstGeom prst="round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03F6D-8CC4-48CB-9C15-D76DF10F55BD}"/>
              </a:ext>
            </a:extLst>
          </p:cNvPr>
          <p:cNvSpPr txBox="1"/>
          <p:nvPr/>
        </p:nvSpPr>
        <p:spPr>
          <a:xfrm>
            <a:off x="299249" y="206589"/>
            <a:ext cx="194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TR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B30C39-B115-4424-A1A2-46185DB0A00E}"/>
              </a:ext>
            </a:extLst>
          </p:cNvPr>
          <p:cNvSpPr txBox="1"/>
          <p:nvPr/>
        </p:nvSpPr>
        <p:spPr>
          <a:xfrm>
            <a:off x="7387591" y="3130374"/>
            <a:ext cx="5045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점차 감소하고 있는 </a:t>
            </a:r>
            <a:r>
              <a:rPr lang="ko-KR" altLang="en-US" dirty="0" err="1"/>
              <a:t>알선료율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꾸준한 매출액 증가       </a:t>
            </a:r>
            <a:r>
              <a:rPr lang="ko-KR" altLang="en-US" dirty="0" err="1"/>
              <a:t>따이공</a:t>
            </a:r>
            <a:r>
              <a:rPr lang="ko-KR" altLang="en-US" dirty="0"/>
              <a:t> 효과로 추정</a:t>
            </a:r>
            <a:endParaRPr lang="en-US" altLang="ko-KR" dirty="0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785B3A76-5364-40F3-9C16-D0669C9E0A87}"/>
              </a:ext>
            </a:extLst>
          </p:cNvPr>
          <p:cNvSpPr/>
          <p:nvPr/>
        </p:nvSpPr>
        <p:spPr>
          <a:xfrm>
            <a:off x="7249570" y="4420642"/>
            <a:ext cx="3695701" cy="1200328"/>
          </a:xfrm>
          <a:prstGeom prst="wedgeRoundRectCallout">
            <a:avLst>
              <a:gd name="adj1" fmla="val 38030"/>
              <a:gd name="adj2" fmla="val -68454"/>
              <a:gd name="adj3" fmla="val 16667"/>
            </a:avLst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따이공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중국의 </a:t>
            </a:r>
            <a:r>
              <a:rPr lang="en-US" altLang="ko-KR" dirty="0">
                <a:solidFill>
                  <a:schemeClr val="bg1"/>
                </a:solidFill>
              </a:rPr>
              <a:t>SNS</a:t>
            </a:r>
            <a:r>
              <a:rPr lang="ko-KR" altLang="en-US" dirty="0">
                <a:solidFill>
                  <a:schemeClr val="bg1"/>
                </a:solidFill>
              </a:rPr>
              <a:t>등을 통해 해외제품을 구매 대행하는 자영업자들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B37DE98-39B7-483D-B4FC-0F42E5188431}"/>
              </a:ext>
            </a:extLst>
          </p:cNvPr>
          <p:cNvSpPr/>
          <p:nvPr/>
        </p:nvSpPr>
        <p:spPr>
          <a:xfrm>
            <a:off x="320098" y="986562"/>
            <a:ext cx="3714778" cy="585887"/>
          </a:xfrm>
          <a:prstGeom prst="round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81F366-485A-44C3-AE21-DF76AD34866D}"/>
              </a:ext>
            </a:extLst>
          </p:cNvPr>
          <p:cNvSpPr txBox="1"/>
          <p:nvPr/>
        </p:nvSpPr>
        <p:spPr>
          <a:xfrm>
            <a:off x="1065745" y="1102919"/>
            <a:ext cx="2239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수 익 구 조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617E1C4-D87D-4A25-8B1C-F8106298A716}"/>
              </a:ext>
            </a:extLst>
          </p:cNvPr>
          <p:cNvSpPr/>
          <p:nvPr/>
        </p:nvSpPr>
        <p:spPr>
          <a:xfrm>
            <a:off x="7190236" y="3249516"/>
            <a:ext cx="118669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29945E5-5041-4C76-9865-35BB3E92E174}"/>
              </a:ext>
            </a:extLst>
          </p:cNvPr>
          <p:cNvSpPr/>
          <p:nvPr/>
        </p:nvSpPr>
        <p:spPr>
          <a:xfrm>
            <a:off x="7190236" y="3835079"/>
            <a:ext cx="118669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8DFDA5E-7403-4AA4-BEC2-0DC4D838375B}"/>
              </a:ext>
            </a:extLst>
          </p:cNvPr>
          <p:cNvSpPr/>
          <p:nvPr/>
        </p:nvSpPr>
        <p:spPr>
          <a:xfrm>
            <a:off x="9589103" y="3799183"/>
            <a:ext cx="275380" cy="15019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C8578-C5A9-4C99-8F2B-D6A42AD45DDC}"/>
              </a:ext>
            </a:extLst>
          </p:cNvPr>
          <p:cNvSpPr txBox="1"/>
          <p:nvPr/>
        </p:nvSpPr>
        <p:spPr>
          <a:xfrm>
            <a:off x="1705585" y="2030136"/>
            <a:ext cx="1001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15</a:t>
            </a:r>
            <a:r>
              <a:rPr lang="ko-KR" altLang="en-US" sz="1400" dirty="0"/>
              <a:t>년도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26DED-DA77-4CA8-A81B-DC0658AFBA96}"/>
              </a:ext>
            </a:extLst>
          </p:cNvPr>
          <p:cNvSpPr txBox="1"/>
          <p:nvPr/>
        </p:nvSpPr>
        <p:spPr>
          <a:xfrm>
            <a:off x="2700777" y="2029988"/>
            <a:ext cx="1001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16</a:t>
            </a:r>
            <a:r>
              <a:rPr lang="ko-KR" altLang="en-US" sz="1400" dirty="0"/>
              <a:t>년도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7B2C6A-D152-47B0-AB47-791588805272}"/>
              </a:ext>
            </a:extLst>
          </p:cNvPr>
          <p:cNvSpPr txBox="1"/>
          <p:nvPr/>
        </p:nvSpPr>
        <p:spPr>
          <a:xfrm>
            <a:off x="3840780" y="2030136"/>
            <a:ext cx="1001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17</a:t>
            </a:r>
            <a:r>
              <a:rPr lang="ko-KR" altLang="en-US" sz="1400" dirty="0"/>
              <a:t>년도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E028D4-E508-45BC-A8A6-48DE50B93DCB}"/>
              </a:ext>
            </a:extLst>
          </p:cNvPr>
          <p:cNvSpPr txBox="1"/>
          <p:nvPr/>
        </p:nvSpPr>
        <p:spPr>
          <a:xfrm>
            <a:off x="338273" y="2295449"/>
            <a:ext cx="132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영업이익률</a:t>
            </a:r>
            <a:endParaRPr lang="en-US" altLang="ko-KR" sz="1400" dirty="0"/>
          </a:p>
          <a:p>
            <a:r>
              <a:rPr lang="en-US" altLang="ko-KR" sz="1400" dirty="0"/>
              <a:t>  (TR</a:t>
            </a:r>
            <a:r>
              <a:rPr lang="ko-KR" altLang="en-US" sz="1400" dirty="0"/>
              <a:t>부문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0EBD6-D52E-4E7F-9A2C-6FFC7F914B48}"/>
              </a:ext>
            </a:extLst>
          </p:cNvPr>
          <p:cNvSpPr txBox="1"/>
          <p:nvPr/>
        </p:nvSpPr>
        <p:spPr>
          <a:xfrm>
            <a:off x="1826415" y="2678536"/>
            <a:ext cx="743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3.1%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E58019-C94E-4F9B-84F0-DFFE0D9A79D5}"/>
              </a:ext>
            </a:extLst>
          </p:cNvPr>
          <p:cNvSpPr txBox="1"/>
          <p:nvPr/>
        </p:nvSpPr>
        <p:spPr>
          <a:xfrm>
            <a:off x="2765391" y="2679755"/>
            <a:ext cx="743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2.3%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CE56FA-D0F7-4827-9AE9-B3C57134B456}"/>
              </a:ext>
            </a:extLst>
          </p:cNvPr>
          <p:cNvSpPr txBox="1"/>
          <p:nvPr/>
        </p:nvSpPr>
        <p:spPr>
          <a:xfrm>
            <a:off x="3977192" y="2651082"/>
            <a:ext cx="743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1.9%</a:t>
            </a:r>
            <a:endParaRPr lang="ko-KR" altLang="en-US" sz="1400" dirty="0"/>
          </a:p>
        </p:txBody>
      </p:sp>
      <p:sp>
        <p:nvSpPr>
          <p:cNvPr id="27" name="양쪽 대괄호 26">
            <a:extLst>
              <a:ext uri="{FF2B5EF4-FFF2-40B4-BE49-F238E27FC236}">
                <a16:creationId xmlns:a16="http://schemas.microsoft.com/office/drawing/2014/main" id="{D65CB6C1-D721-4AFB-B130-44F9EFBBF249}"/>
              </a:ext>
            </a:extLst>
          </p:cNvPr>
          <p:cNvSpPr/>
          <p:nvPr/>
        </p:nvSpPr>
        <p:spPr>
          <a:xfrm>
            <a:off x="2306253" y="3543990"/>
            <a:ext cx="4098266" cy="1385793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294AAD-C41E-4D4D-8A92-A4A8C6229949}"/>
              </a:ext>
            </a:extLst>
          </p:cNvPr>
          <p:cNvSpPr txBox="1"/>
          <p:nvPr/>
        </p:nvSpPr>
        <p:spPr>
          <a:xfrm>
            <a:off x="2717858" y="3628069"/>
            <a:ext cx="4086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매출액은 점점 증가하고 있지만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영업이익률은 갈수록 떨어지고 있음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이는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정책적 요인으로 시장구조가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급격히 악화 되었기 때문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E0E8DC-9295-4C45-BF92-CDB8FC6B9969}"/>
              </a:ext>
            </a:extLst>
          </p:cNvPr>
          <p:cNvSpPr txBox="1"/>
          <p:nvPr/>
        </p:nvSpPr>
        <p:spPr>
          <a:xfrm>
            <a:off x="4841825" y="1987575"/>
            <a:ext cx="134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18</a:t>
            </a:r>
            <a:r>
              <a:rPr lang="ko-KR" altLang="en-US" dirty="0">
                <a:solidFill>
                  <a:srgbClr val="FF0000"/>
                </a:solidFill>
              </a:rPr>
              <a:t>년도</a:t>
            </a:r>
            <a:r>
              <a:rPr lang="en-US" altLang="ko-KR" sz="1400" dirty="0">
                <a:solidFill>
                  <a:srgbClr val="FF0000"/>
                </a:solidFill>
              </a:rPr>
              <a:t>(1Q)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1867AC-B948-40E7-A598-82B8612025F9}"/>
              </a:ext>
            </a:extLst>
          </p:cNvPr>
          <p:cNvSpPr txBox="1"/>
          <p:nvPr/>
        </p:nvSpPr>
        <p:spPr>
          <a:xfrm>
            <a:off x="5144549" y="2612589"/>
            <a:ext cx="743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6.5%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DEF28-22C8-47F4-B85A-4608B8AE55F9}"/>
              </a:ext>
            </a:extLst>
          </p:cNvPr>
          <p:cNvSpPr txBox="1"/>
          <p:nvPr/>
        </p:nvSpPr>
        <p:spPr>
          <a:xfrm>
            <a:off x="179493" y="4040600"/>
            <a:ext cx="185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15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년도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~17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423B73-4A4E-4B8C-9A82-A8940E8BF763}"/>
              </a:ext>
            </a:extLst>
          </p:cNvPr>
          <p:cNvSpPr txBox="1"/>
          <p:nvPr/>
        </p:nvSpPr>
        <p:spPr>
          <a:xfrm>
            <a:off x="392490" y="5734781"/>
            <a:ext cx="185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18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년도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최근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431DB1-52B1-4955-9EE6-B7E133B33FA7}"/>
              </a:ext>
            </a:extLst>
          </p:cNvPr>
          <p:cNvSpPr txBox="1"/>
          <p:nvPr/>
        </p:nvSpPr>
        <p:spPr>
          <a:xfrm>
            <a:off x="2444382" y="5426989"/>
            <a:ext cx="4086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매출액은 증가했음에도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알선료가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감소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하는등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시장구조가 개선됨으로써 영업이익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률의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급격한 증가 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E6D539-A497-4146-AA82-D5FAC7FFA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313" y="834890"/>
            <a:ext cx="4477375" cy="18862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양쪽 대괄호 32">
            <a:extLst>
              <a:ext uri="{FF2B5EF4-FFF2-40B4-BE49-F238E27FC236}">
                <a16:creationId xmlns:a16="http://schemas.microsoft.com/office/drawing/2014/main" id="{E7EEC6E7-00F5-4272-83D3-70448CC562D7}"/>
              </a:ext>
            </a:extLst>
          </p:cNvPr>
          <p:cNvSpPr/>
          <p:nvPr/>
        </p:nvSpPr>
        <p:spPr>
          <a:xfrm>
            <a:off x="2292169" y="5226552"/>
            <a:ext cx="4098266" cy="1385793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61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4A0A6D-948B-4DDA-96E1-7D626F565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215" y="393066"/>
            <a:ext cx="6877050" cy="3035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5A7BAD-8342-4D3E-8C60-4927CCB53072}"/>
              </a:ext>
            </a:extLst>
          </p:cNvPr>
          <p:cNvSpPr txBox="1"/>
          <p:nvPr/>
        </p:nvSpPr>
        <p:spPr>
          <a:xfrm>
            <a:off x="299249" y="206589"/>
            <a:ext cx="194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TR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651296A-D3B6-4BB5-810B-7634F41A7361}"/>
              </a:ext>
            </a:extLst>
          </p:cNvPr>
          <p:cNvSpPr/>
          <p:nvPr/>
        </p:nvSpPr>
        <p:spPr>
          <a:xfrm>
            <a:off x="320098" y="986562"/>
            <a:ext cx="3714778" cy="585887"/>
          </a:xfrm>
          <a:prstGeom prst="round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D7E742-E08F-4264-BB96-003981286371}"/>
              </a:ext>
            </a:extLst>
          </p:cNvPr>
          <p:cNvSpPr txBox="1"/>
          <p:nvPr/>
        </p:nvSpPr>
        <p:spPr>
          <a:xfrm>
            <a:off x="1065745" y="1102919"/>
            <a:ext cx="2239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수 익 구 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72FFE9-9157-474F-946C-1DEEDD231970}"/>
              </a:ext>
            </a:extLst>
          </p:cNvPr>
          <p:cNvSpPr txBox="1"/>
          <p:nvPr/>
        </p:nvSpPr>
        <p:spPr>
          <a:xfrm>
            <a:off x="5724299" y="4673516"/>
            <a:ext cx="5833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또한 최근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2017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년도 국내 면세점 매출액 비율을 보면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외국인 인원수보다 내국인 인원수가 더 많았음에도 불구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하고 외국인 매출액이 내국인 매출액보다 훨씬 더 많음을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볼 수 있다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이는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중국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따이공의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영향으로 추정해 본다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6B4C1592-6FD1-44E6-AA0F-9DDA5F73E21F}"/>
              </a:ext>
            </a:extLst>
          </p:cNvPr>
          <p:cNvSpPr/>
          <p:nvPr/>
        </p:nvSpPr>
        <p:spPr>
          <a:xfrm>
            <a:off x="5314950" y="4390320"/>
            <a:ext cx="5977581" cy="2043721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3A0A25-7E36-4844-BE00-98ECA3EB154E}"/>
              </a:ext>
            </a:extLst>
          </p:cNvPr>
          <p:cNvSpPr txBox="1"/>
          <p:nvPr/>
        </p:nvSpPr>
        <p:spPr>
          <a:xfrm>
            <a:off x="9569923" y="3558307"/>
            <a:ext cx="2622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ko-KR" altLang="en-US" sz="1400" dirty="0"/>
              <a:t>한국 면세점협회</a:t>
            </a:r>
          </a:p>
        </p:txBody>
      </p:sp>
    </p:spTree>
    <p:extLst>
      <p:ext uri="{BB962C8B-B14F-4D97-AF65-F5344CB8AC3E}">
        <p14:creationId xmlns:p14="http://schemas.microsoft.com/office/powerpoint/2010/main" val="48394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FA7FDB-3BE3-4427-B68D-EE16CF840DCB}"/>
              </a:ext>
            </a:extLst>
          </p:cNvPr>
          <p:cNvSpPr txBox="1"/>
          <p:nvPr/>
        </p:nvSpPr>
        <p:spPr>
          <a:xfrm>
            <a:off x="1804696" y="1829202"/>
            <a:ext cx="2663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투자현황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C15663-38F5-420D-B28A-6A81555C9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00" y="2441650"/>
            <a:ext cx="3220776" cy="404366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F814CB33-1DAD-4B52-9EC6-93D2B4716595}"/>
              </a:ext>
            </a:extLst>
          </p:cNvPr>
          <p:cNvSpPr/>
          <p:nvPr/>
        </p:nvSpPr>
        <p:spPr>
          <a:xfrm>
            <a:off x="5492080" y="1272196"/>
            <a:ext cx="4590776" cy="990600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28AAF-532D-42F3-96CE-7A69053589F1}"/>
              </a:ext>
            </a:extLst>
          </p:cNvPr>
          <p:cNvSpPr txBox="1"/>
          <p:nvPr/>
        </p:nvSpPr>
        <p:spPr>
          <a:xfrm>
            <a:off x="5744234" y="1441473"/>
            <a:ext cx="408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국내 뿐만 아니라 해외 면세점들을 오픈하면서 공격적인 투자 진행중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12DA-6040-4CAE-903C-24B3C0758AD8}"/>
              </a:ext>
            </a:extLst>
          </p:cNvPr>
          <p:cNvSpPr txBox="1"/>
          <p:nvPr/>
        </p:nvSpPr>
        <p:spPr>
          <a:xfrm>
            <a:off x="299249" y="206589"/>
            <a:ext cx="194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TR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D695B40-1160-44BF-B91C-FF32BEF531B2}"/>
              </a:ext>
            </a:extLst>
          </p:cNvPr>
          <p:cNvSpPr/>
          <p:nvPr/>
        </p:nvSpPr>
        <p:spPr>
          <a:xfrm>
            <a:off x="320098" y="986562"/>
            <a:ext cx="3714778" cy="585887"/>
          </a:xfrm>
          <a:prstGeom prst="round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48732D-89C3-4B6C-B987-B9A65D3C4EF7}"/>
              </a:ext>
            </a:extLst>
          </p:cNvPr>
          <p:cNvSpPr txBox="1"/>
          <p:nvPr/>
        </p:nvSpPr>
        <p:spPr>
          <a:xfrm>
            <a:off x="1065745" y="1102919"/>
            <a:ext cx="2239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투 자 현 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15B4B6-70B0-4F0B-93E0-EC8509B9534B}"/>
              </a:ext>
            </a:extLst>
          </p:cNvPr>
          <p:cNvSpPr txBox="1"/>
          <p:nvPr/>
        </p:nvSpPr>
        <p:spPr>
          <a:xfrm>
            <a:off x="5744234" y="3105834"/>
            <a:ext cx="4479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2016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 해외 매출액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천억에서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올해 매출액은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조원을 돌파할 것으로 예상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65958C-40C7-4721-BD3C-AE710D6675F7}"/>
              </a:ext>
            </a:extLst>
          </p:cNvPr>
          <p:cNvSpPr txBox="1"/>
          <p:nvPr/>
        </p:nvSpPr>
        <p:spPr>
          <a:xfrm>
            <a:off x="5858406" y="4610177"/>
            <a:ext cx="4479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또한 국내 인천공항에서 롯데면세점이 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제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여객기 일부 면세점 사업권을 반납함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따라 신라면세점은 입찰 추진중</a:t>
            </a:r>
          </a:p>
        </p:txBody>
      </p:sp>
      <p:sp>
        <p:nvSpPr>
          <p:cNvPr id="12" name="양쪽 대괄호 11">
            <a:extLst>
              <a:ext uri="{FF2B5EF4-FFF2-40B4-BE49-F238E27FC236}">
                <a16:creationId xmlns:a16="http://schemas.microsoft.com/office/drawing/2014/main" id="{2F6C8D18-E898-4B60-8E3C-1B5B25853289}"/>
              </a:ext>
            </a:extLst>
          </p:cNvPr>
          <p:cNvSpPr/>
          <p:nvPr/>
        </p:nvSpPr>
        <p:spPr>
          <a:xfrm>
            <a:off x="5492081" y="4595204"/>
            <a:ext cx="4590775" cy="990600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F5C34E1F-0F89-48BF-B1A1-B3B1EDF97330}"/>
              </a:ext>
            </a:extLst>
          </p:cNvPr>
          <p:cNvSpPr/>
          <p:nvPr/>
        </p:nvSpPr>
        <p:spPr>
          <a:xfrm>
            <a:off x="5492082" y="2941187"/>
            <a:ext cx="4590776" cy="990600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7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2776</TotalTime>
  <Words>969</Words>
  <Application>Microsoft Office PowerPoint</Application>
  <PresentationFormat>와이드스크린</PresentationFormat>
  <Paragraphs>210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HY견고딕</vt:lpstr>
      <vt:lpstr>HY얕은샘물M</vt:lpstr>
      <vt:lpstr>HY헤드라인M</vt:lpstr>
      <vt:lpstr>맑은 고딕</vt:lpstr>
      <vt:lpstr>휴먼모음T</vt:lpstr>
      <vt:lpstr>Aharoni</vt:lpstr>
      <vt:lpstr>Arial</vt:lpstr>
      <vt:lpstr>Office 테마</vt:lpstr>
      <vt:lpstr>호텔신라 #여행관련</vt:lpstr>
      <vt:lpstr>목 차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sayo1</dc:creator>
  <cp:lastModifiedBy>sayo1</cp:lastModifiedBy>
  <cp:revision>111</cp:revision>
  <dcterms:created xsi:type="dcterms:W3CDTF">2018-05-09T07:56:47Z</dcterms:created>
  <dcterms:modified xsi:type="dcterms:W3CDTF">2018-05-15T09:16:11Z</dcterms:modified>
</cp:coreProperties>
</file>